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vml" ContentType="application/vnd.openxmlformats-officedocument.vmlDrawing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0" r:id="rId5"/>
    <p:sldId id="258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ffice\Documents\Dropbox\Reports\DuPage%202011-12%20Presentations\Aug%202012%20DuPage%20Presentation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Office\Documents\Dropbox\Reports\DuPage%202011-12%20Presentations\Aug%202012%20DuPage%20Presentation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ffice\Documents\Dropbox\Reports\DuPage%202011-12%20Presentations\Aug%202012%20DuPage%20Present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ffice\Documents\Dropbox\Reports\DuPage%202011-12%20Presentations\June%202012%20Chicago%20Data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ffice\Documents\Dropbox\Reports\DuPage%202011-12%20Presentations\June%202012%20Chicago%20Data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ffice\Documents\Dropbox\Reports\DuPage%202011-12%20Presentations\June%202012%20Chicago%20Data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ffice\Documents\Dropbox\Reports\DuPage%202011-12%20Presentations\June%202012%20Chicago%20Data2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Office\Documents\Dropbox\Reports\DuPage%202011-12%20Presentations\Aug%202012%20DuPage%20Presentation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Office\Documents\Dropbox\Reports\DuPage%202011-12%20Presentations\Aug%202012%20DuPage%20Presentation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Office\Documents\Dropbox\Reports\DuPage%202011-12%20Presentations\Aug%202012%20DuPage%20Presen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Census Room Count vs. Occupancy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'Market Data'!$B$1</c:f>
              <c:strCache>
                <c:ptCount val="1"/>
                <c:pt idx="0">
                  <c:v>Occupancy</c:v>
                </c:pt>
              </c:strCache>
            </c:strRef>
          </c:tx>
          <c:marker>
            <c:symbol val="none"/>
          </c:marker>
          <c:trendline>
            <c:spPr>
              <a:ln w="31750"/>
            </c:spPr>
            <c:trendlineType val="movingAvg"/>
            <c:period val="12"/>
          </c:trendline>
          <c:cat>
            <c:strRef>
              <c:f>'Market Data'!$A$2:$A$127</c:f>
              <c:strCache>
                <c:ptCount val="126"/>
                <c:pt idx="0">
                  <c:v>Jan 02</c:v>
                </c:pt>
                <c:pt idx="1">
                  <c:v>Feb 02</c:v>
                </c:pt>
                <c:pt idx="2">
                  <c:v>Mar 02</c:v>
                </c:pt>
                <c:pt idx="3">
                  <c:v>Apr 02</c:v>
                </c:pt>
                <c:pt idx="4">
                  <c:v>May 02</c:v>
                </c:pt>
                <c:pt idx="5">
                  <c:v>Jun 02</c:v>
                </c:pt>
                <c:pt idx="6">
                  <c:v>Jul 02</c:v>
                </c:pt>
                <c:pt idx="7">
                  <c:v>Aug 02</c:v>
                </c:pt>
                <c:pt idx="8">
                  <c:v>Sep 02</c:v>
                </c:pt>
                <c:pt idx="9">
                  <c:v>Oct 02</c:v>
                </c:pt>
                <c:pt idx="10">
                  <c:v>Nov 02</c:v>
                </c:pt>
                <c:pt idx="11">
                  <c:v>Dec 02</c:v>
                </c:pt>
                <c:pt idx="12">
                  <c:v>Jan 03</c:v>
                </c:pt>
                <c:pt idx="13">
                  <c:v>Feb 03</c:v>
                </c:pt>
                <c:pt idx="14">
                  <c:v>Mar 03</c:v>
                </c:pt>
                <c:pt idx="15">
                  <c:v>Apr 03</c:v>
                </c:pt>
                <c:pt idx="16">
                  <c:v>May 03</c:v>
                </c:pt>
                <c:pt idx="17">
                  <c:v>Jun 03</c:v>
                </c:pt>
                <c:pt idx="18">
                  <c:v>Jul 03</c:v>
                </c:pt>
                <c:pt idx="19">
                  <c:v>Aug 03</c:v>
                </c:pt>
                <c:pt idx="20">
                  <c:v>Sep 03</c:v>
                </c:pt>
                <c:pt idx="21">
                  <c:v>Oct 03</c:v>
                </c:pt>
                <c:pt idx="22">
                  <c:v>Nov 03</c:v>
                </c:pt>
                <c:pt idx="23">
                  <c:v>Dec 03</c:v>
                </c:pt>
                <c:pt idx="24">
                  <c:v>Jan 04</c:v>
                </c:pt>
                <c:pt idx="25">
                  <c:v>Feb 04</c:v>
                </c:pt>
                <c:pt idx="26">
                  <c:v>Mar 04</c:v>
                </c:pt>
                <c:pt idx="27">
                  <c:v>Apr 04</c:v>
                </c:pt>
                <c:pt idx="28">
                  <c:v>May 04</c:v>
                </c:pt>
                <c:pt idx="29">
                  <c:v>Jun 04</c:v>
                </c:pt>
                <c:pt idx="30">
                  <c:v>Jul 04</c:v>
                </c:pt>
                <c:pt idx="31">
                  <c:v>Aug 04</c:v>
                </c:pt>
                <c:pt idx="32">
                  <c:v>Sep 04</c:v>
                </c:pt>
                <c:pt idx="33">
                  <c:v>Oct 04</c:v>
                </c:pt>
                <c:pt idx="34">
                  <c:v>Nov 04</c:v>
                </c:pt>
                <c:pt idx="35">
                  <c:v>Dec 04</c:v>
                </c:pt>
                <c:pt idx="36">
                  <c:v>Jan 05</c:v>
                </c:pt>
                <c:pt idx="37">
                  <c:v>Feb 05</c:v>
                </c:pt>
                <c:pt idx="38">
                  <c:v>Mar 05</c:v>
                </c:pt>
                <c:pt idx="39">
                  <c:v>Apr 05</c:v>
                </c:pt>
                <c:pt idx="40">
                  <c:v>May 05</c:v>
                </c:pt>
                <c:pt idx="41">
                  <c:v>Jun 05</c:v>
                </c:pt>
                <c:pt idx="42">
                  <c:v>Jul 05</c:v>
                </c:pt>
                <c:pt idx="43">
                  <c:v>Aug 05</c:v>
                </c:pt>
                <c:pt idx="44">
                  <c:v>Sep 05</c:v>
                </c:pt>
                <c:pt idx="45">
                  <c:v>Oct 05</c:v>
                </c:pt>
                <c:pt idx="46">
                  <c:v>Nov 05</c:v>
                </c:pt>
                <c:pt idx="47">
                  <c:v>Dec 05</c:v>
                </c:pt>
                <c:pt idx="48">
                  <c:v>Jan 06</c:v>
                </c:pt>
                <c:pt idx="49">
                  <c:v>Feb 06</c:v>
                </c:pt>
                <c:pt idx="50">
                  <c:v>Mar 06</c:v>
                </c:pt>
                <c:pt idx="51">
                  <c:v>Apr 06</c:v>
                </c:pt>
                <c:pt idx="52">
                  <c:v>May 06</c:v>
                </c:pt>
                <c:pt idx="53">
                  <c:v>Jun 06</c:v>
                </c:pt>
                <c:pt idx="54">
                  <c:v>Jul 06</c:v>
                </c:pt>
                <c:pt idx="55">
                  <c:v>Aug 06</c:v>
                </c:pt>
                <c:pt idx="56">
                  <c:v>Sep 06</c:v>
                </c:pt>
                <c:pt idx="57">
                  <c:v>Oct 06</c:v>
                </c:pt>
                <c:pt idx="58">
                  <c:v>Nov 06</c:v>
                </c:pt>
                <c:pt idx="59">
                  <c:v>Dec 06</c:v>
                </c:pt>
                <c:pt idx="60">
                  <c:v>Jan 07</c:v>
                </c:pt>
                <c:pt idx="61">
                  <c:v>Feb 07</c:v>
                </c:pt>
                <c:pt idx="62">
                  <c:v>Mar 07</c:v>
                </c:pt>
                <c:pt idx="63">
                  <c:v>Apr 07</c:v>
                </c:pt>
                <c:pt idx="64">
                  <c:v>May 07</c:v>
                </c:pt>
                <c:pt idx="65">
                  <c:v>Jun 07</c:v>
                </c:pt>
                <c:pt idx="66">
                  <c:v>Jul 07</c:v>
                </c:pt>
                <c:pt idx="67">
                  <c:v>Aug 07</c:v>
                </c:pt>
                <c:pt idx="68">
                  <c:v>Sep 07</c:v>
                </c:pt>
                <c:pt idx="69">
                  <c:v>Oct 07</c:v>
                </c:pt>
                <c:pt idx="70">
                  <c:v>Nov 07</c:v>
                </c:pt>
                <c:pt idx="71">
                  <c:v>Dec 07</c:v>
                </c:pt>
                <c:pt idx="72">
                  <c:v>Jan 08</c:v>
                </c:pt>
                <c:pt idx="73">
                  <c:v>Feb 08</c:v>
                </c:pt>
                <c:pt idx="74">
                  <c:v>Mar 08</c:v>
                </c:pt>
                <c:pt idx="75">
                  <c:v>Apr 08</c:v>
                </c:pt>
                <c:pt idx="76">
                  <c:v>May 08</c:v>
                </c:pt>
                <c:pt idx="77">
                  <c:v>Jun 08</c:v>
                </c:pt>
                <c:pt idx="78">
                  <c:v>Jul 08</c:v>
                </c:pt>
                <c:pt idx="79">
                  <c:v>Aug 08</c:v>
                </c:pt>
                <c:pt idx="80">
                  <c:v>Sep 08</c:v>
                </c:pt>
                <c:pt idx="81">
                  <c:v>Oct 08</c:v>
                </c:pt>
                <c:pt idx="82">
                  <c:v>Nov 08</c:v>
                </c:pt>
                <c:pt idx="83">
                  <c:v>Dec 08</c:v>
                </c:pt>
                <c:pt idx="84">
                  <c:v>Jan 09</c:v>
                </c:pt>
                <c:pt idx="85">
                  <c:v>Feb 09</c:v>
                </c:pt>
                <c:pt idx="86">
                  <c:v>Mar 09</c:v>
                </c:pt>
                <c:pt idx="87">
                  <c:v>Apr 09</c:v>
                </c:pt>
                <c:pt idx="88">
                  <c:v>May 09</c:v>
                </c:pt>
                <c:pt idx="89">
                  <c:v>Jun 09</c:v>
                </c:pt>
                <c:pt idx="90">
                  <c:v>Jul 09</c:v>
                </c:pt>
                <c:pt idx="91">
                  <c:v>Aug 09</c:v>
                </c:pt>
                <c:pt idx="92">
                  <c:v>Sep 09</c:v>
                </c:pt>
                <c:pt idx="93">
                  <c:v>Oct 09</c:v>
                </c:pt>
                <c:pt idx="94">
                  <c:v>Nov 09</c:v>
                </c:pt>
                <c:pt idx="95">
                  <c:v>Dec 09</c:v>
                </c:pt>
                <c:pt idx="96">
                  <c:v>Jan 10</c:v>
                </c:pt>
                <c:pt idx="97">
                  <c:v>Feb 10</c:v>
                </c:pt>
                <c:pt idx="98">
                  <c:v>Mar 10</c:v>
                </c:pt>
                <c:pt idx="99">
                  <c:v>Apr 10</c:v>
                </c:pt>
                <c:pt idx="100">
                  <c:v>May 10</c:v>
                </c:pt>
                <c:pt idx="101">
                  <c:v>Jun 10</c:v>
                </c:pt>
                <c:pt idx="102">
                  <c:v>Jul 10</c:v>
                </c:pt>
                <c:pt idx="103">
                  <c:v>Aug 10</c:v>
                </c:pt>
                <c:pt idx="104">
                  <c:v>Sept 10</c:v>
                </c:pt>
                <c:pt idx="105">
                  <c:v>Oct 10</c:v>
                </c:pt>
                <c:pt idx="106">
                  <c:v>Nov 10</c:v>
                </c:pt>
                <c:pt idx="107">
                  <c:v>Dec 10</c:v>
                </c:pt>
                <c:pt idx="108">
                  <c:v>Jan 11</c:v>
                </c:pt>
                <c:pt idx="109">
                  <c:v>Feb 11</c:v>
                </c:pt>
                <c:pt idx="110">
                  <c:v>Mar 11</c:v>
                </c:pt>
                <c:pt idx="111">
                  <c:v>Apr 11</c:v>
                </c:pt>
                <c:pt idx="112">
                  <c:v>May 11</c:v>
                </c:pt>
                <c:pt idx="113">
                  <c:v>Jun 11</c:v>
                </c:pt>
                <c:pt idx="114">
                  <c:v>Jul 11</c:v>
                </c:pt>
                <c:pt idx="115">
                  <c:v>Aug 11</c:v>
                </c:pt>
                <c:pt idx="116">
                  <c:v>Sept 11</c:v>
                </c:pt>
                <c:pt idx="117">
                  <c:v>Oct 11</c:v>
                </c:pt>
                <c:pt idx="118">
                  <c:v>Nov 11</c:v>
                </c:pt>
                <c:pt idx="119">
                  <c:v>Dec 11</c:v>
                </c:pt>
                <c:pt idx="120">
                  <c:v>Jan 12</c:v>
                </c:pt>
                <c:pt idx="121">
                  <c:v>Feb 12</c:v>
                </c:pt>
                <c:pt idx="122">
                  <c:v>Mar 12</c:v>
                </c:pt>
                <c:pt idx="123">
                  <c:v>Apr 12</c:v>
                </c:pt>
                <c:pt idx="124">
                  <c:v>May 12</c:v>
                </c:pt>
                <c:pt idx="125">
                  <c:v>Jun 12</c:v>
                </c:pt>
              </c:strCache>
            </c:strRef>
          </c:cat>
          <c:val>
            <c:numRef>
              <c:f>'Market Data'!$B$2:$B$127</c:f>
              <c:numCache>
                <c:formatCode>General</c:formatCode>
                <c:ptCount val="126"/>
                <c:pt idx="0">
                  <c:v>43.605272285813392</c:v>
                </c:pt>
                <c:pt idx="1">
                  <c:v>51.190986358117279</c:v>
                </c:pt>
                <c:pt idx="2">
                  <c:v>51.277090135234687</c:v>
                </c:pt>
                <c:pt idx="3">
                  <c:v>60.120994267456062</c:v>
                </c:pt>
                <c:pt idx="4">
                  <c:v>63.622019635343619</c:v>
                </c:pt>
                <c:pt idx="5">
                  <c:v>68.618953510257853</c:v>
                </c:pt>
                <c:pt idx="6">
                  <c:v>66.027130160984953</c:v>
                </c:pt>
                <c:pt idx="7">
                  <c:v>66.566838049179921</c:v>
                </c:pt>
                <c:pt idx="8">
                  <c:v>64.283009606619459</c:v>
                </c:pt>
                <c:pt idx="9">
                  <c:v>63.654938878990144</c:v>
                </c:pt>
                <c:pt idx="10">
                  <c:v>54.338429338429343</c:v>
                </c:pt>
                <c:pt idx="11">
                  <c:v>44.362324201033879</c:v>
                </c:pt>
                <c:pt idx="12">
                  <c:v>41.98920327952586</c:v>
                </c:pt>
                <c:pt idx="13">
                  <c:v>51.181944931944926</c:v>
                </c:pt>
                <c:pt idx="14">
                  <c:v>50.81298687718931</c:v>
                </c:pt>
                <c:pt idx="15">
                  <c:v>54.727624707365386</c:v>
                </c:pt>
                <c:pt idx="16">
                  <c:v>63.095798260748325</c:v>
                </c:pt>
                <c:pt idx="17">
                  <c:v>71.053259499369716</c:v>
                </c:pt>
                <c:pt idx="18">
                  <c:v>66.383769159077644</c:v>
                </c:pt>
                <c:pt idx="19">
                  <c:v>64.253866593109635</c:v>
                </c:pt>
                <c:pt idx="20">
                  <c:v>64.103362253570879</c:v>
                </c:pt>
                <c:pt idx="21">
                  <c:v>62.476899773324014</c:v>
                </c:pt>
                <c:pt idx="22">
                  <c:v>50.705786255160383</c:v>
                </c:pt>
                <c:pt idx="23">
                  <c:v>43.923652282035334</c:v>
                </c:pt>
                <c:pt idx="24">
                  <c:v>42.798390835539202</c:v>
                </c:pt>
                <c:pt idx="25">
                  <c:v>50.207440417056944</c:v>
                </c:pt>
                <c:pt idx="26">
                  <c:v>52.674712488970648</c:v>
                </c:pt>
                <c:pt idx="27">
                  <c:v>58.229904850210829</c:v>
                </c:pt>
                <c:pt idx="28">
                  <c:v>64.114265204489072</c:v>
                </c:pt>
                <c:pt idx="29">
                  <c:v>71.028544936750777</c:v>
                </c:pt>
                <c:pt idx="30">
                  <c:v>69.008415425930792</c:v>
                </c:pt>
                <c:pt idx="31">
                  <c:v>62.565194724055615</c:v>
                </c:pt>
                <c:pt idx="32">
                  <c:v>66.774411655652244</c:v>
                </c:pt>
                <c:pt idx="33">
                  <c:v>63.165693275049442</c:v>
                </c:pt>
                <c:pt idx="34">
                  <c:v>55.650723025583986</c:v>
                </c:pt>
                <c:pt idx="35">
                  <c:v>44.627490380414244</c:v>
                </c:pt>
                <c:pt idx="36">
                  <c:v>43.448233647759579</c:v>
                </c:pt>
                <c:pt idx="37">
                  <c:v>50.319742147956177</c:v>
                </c:pt>
                <c:pt idx="38">
                  <c:v>53.80224321258126</c:v>
                </c:pt>
                <c:pt idx="39">
                  <c:v>60.593577400833937</c:v>
                </c:pt>
                <c:pt idx="40">
                  <c:v>64.02937429622321</c:v>
                </c:pt>
                <c:pt idx="41">
                  <c:v>75.223437465889489</c:v>
                </c:pt>
                <c:pt idx="42">
                  <c:v>69.685574186787903</c:v>
                </c:pt>
                <c:pt idx="43">
                  <c:v>68.417561198211004</c:v>
                </c:pt>
                <c:pt idx="44">
                  <c:v>68.962200214249791</c:v>
                </c:pt>
                <c:pt idx="45">
                  <c:v>65.932589594568569</c:v>
                </c:pt>
                <c:pt idx="46">
                  <c:v>56.809208368859444</c:v>
                </c:pt>
                <c:pt idx="47">
                  <c:v>44.028756582468894</c:v>
                </c:pt>
                <c:pt idx="48">
                  <c:v>45.336258639986291</c:v>
                </c:pt>
                <c:pt idx="49">
                  <c:v>53.698854107131147</c:v>
                </c:pt>
                <c:pt idx="50">
                  <c:v>58.358598307017566</c:v>
                </c:pt>
                <c:pt idx="51">
                  <c:v>60.782449006361908</c:v>
                </c:pt>
                <c:pt idx="52">
                  <c:v>67.350954286089063</c:v>
                </c:pt>
                <c:pt idx="53">
                  <c:v>75.075315362584988</c:v>
                </c:pt>
                <c:pt idx="54">
                  <c:v>72.731388723746818</c:v>
                </c:pt>
                <c:pt idx="55">
                  <c:v>72.354582710083633</c:v>
                </c:pt>
                <c:pt idx="56">
                  <c:v>70.867930303229045</c:v>
                </c:pt>
                <c:pt idx="57">
                  <c:v>71.788421624983869</c:v>
                </c:pt>
                <c:pt idx="58">
                  <c:v>60.141448590979643</c:v>
                </c:pt>
                <c:pt idx="59">
                  <c:v>43.541511074627053</c:v>
                </c:pt>
                <c:pt idx="60">
                  <c:v>45.41484250549648</c:v>
                </c:pt>
                <c:pt idx="61">
                  <c:v>51.751362275590473</c:v>
                </c:pt>
                <c:pt idx="62">
                  <c:v>56.670085747125945</c:v>
                </c:pt>
                <c:pt idx="63">
                  <c:v>61.013419713095786</c:v>
                </c:pt>
                <c:pt idx="64">
                  <c:v>68.889424378967746</c:v>
                </c:pt>
                <c:pt idx="65">
                  <c:v>75.472334236795135</c:v>
                </c:pt>
                <c:pt idx="66">
                  <c:v>71.39167947933305</c:v>
                </c:pt>
                <c:pt idx="67">
                  <c:v>70.124907882758748</c:v>
                </c:pt>
                <c:pt idx="68">
                  <c:v>70.550969475907081</c:v>
                </c:pt>
                <c:pt idx="69">
                  <c:v>67.607965535250202</c:v>
                </c:pt>
                <c:pt idx="70">
                  <c:v>61.120283270408059</c:v>
                </c:pt>
                <c:pt idx="71">
                  <c:v>42.725060224549324</c:v>
                </c:pt>
                <c:pt idx="72">
                  <c:v>44.41031547961861</c:v>
                </c:pt>
                <c:pt idx="73">
                  <c:v>49.973489107679931</c:v>
                </c:pt>
                <c:pt idx="74">
                  <c:v>52.315780999386917</c:v>
                </c:pt>
                <c:pt idx="75">
                  <c:v>63.622789616262452</c:v>
                </c:pt>
                <c:pt idx="76">
                  <c:v>63.746163071771974</c:v>
                </c:pt>
                <c:pt idx="77">
                  <c:v>68.304643672276612</c:v>
                </c:pt>
                <c:pt idx="78">
                  <c:v>67.741316208299537</c:v>
                </c:pt>
                <c:pt idx="79">
                  <c:v>65.204885623793857</c:v>
                </c:pt>
                <c:pt idx="80">
                  <c:v>64.451682953311618</c:v>
                </c:pt>
                <c:pt idx="81">
                  <c:v>63.199281464915401</c:v>
                </c:pt>
                <c:pt idx="82">
                  <c:v>50.496093265533922</c:v>
                </c:pt>
                <c:pt idx="83">
                  <c:v>38.6834448384894</c:v>
                </c:pt>
                <c:pt idx="84">
                  <c:v>36.893421629663997</c:v>
                </c:pt>
                <c:pt idx="85">
                  <c:v>43.481056440455397</c:v>
                </c:pt>
                <c:pt idx="86">
                  <c:v>46.181053702504101</c:v>
                </c:pt>
                <c:pt idx="87">
                  <c:v>48.538047718779502</c:v>
                </c:pt>
                <c:pt idx="88">
                  <c:v>51.9870451136036</c:v>
                </c:pt>
                <c:pt idx="89">
                  <c:v>60.376758033056099</c:v>
                </c:pt>
                <c:pt idx="90">
                  <c:v>60.285921495772698</c:v>
                </c:pt>
                <c:pt idx="91">
                  <c:v>58.472833484010003</c:v>
                </c:pt>
                <c:pt idx="92">
                  <c:v>57.964776156167197</c:v>
                </c:pt>
                <c:pt idx="93">
                  <c:v>56.137454832948897</c:v>
                </c:pt>
                <c:pt idx="94">
                  <c:v>49.262269844202201</c:v>
                </c:pt>
                <c:pt idx="95">
                  <c:v>39.6</c:v>
                </c:pt>
                <c:pt idx="96">
                  <c:v>39.1</c:v>
                </c:pt>
                <c:pt idx="97">
                  <c:v>46.4</c:v>
                </c:pt>
                <c:pt idx="98">
                  <c:v>52.2</c:v>
                </c:pt>
                <c:pt idx="99">
                  <c:v>57.1</c:v>
                </c:pt>
                <c:pt idx="100">
                  <c:v>60.4</c:v>
                </c:pt>
                <c:pt idx="101">
                  <c:v>69.3</c:v>
                </c:pt>
                <c:pt idx="102">
                  <c:v>68.551648082342794</c:v>
                </c:pt>
                <c:pt idx="103" formatCode="#,##0.0;\-#,##0.0">
                  <c:v>65.159432548983901</c:v>
                </c:pt>
                <c:pt idx="104" formatCode="#,##0.0;\-#,##0.0">
                  <c:v>66.667892006698494</c:v>
                </c:pt>
                <c:pt idx="105" formatCode="#,##0.0;\-#,##0.0">
                  <c:v>63.123647680679703</c:v>
                </c:pt>
                <c:pt idx="106" formatCode="#,##0.0;\-#,##0.0">
                  <c:v>56.808797402438202</c:v>
                </c:pt>
                <c:pt idx="107" formatCode="#,##0.0;\-#,##0.0">
                  <c:v>39.955360231857902</c:v>
                </c:pt>
                <c:pt idx="108" formatCode="#,##0.0;\-#,##0.0">
                  <c:v>40.786324578123903</c:v>
                </c:pt>
                <c:pt idx="109" formatCode="#,##0.0;\-#,##0.0">
                  <c:v>49.082987290801498</c:v>
                </c:pt>
                <c:pt idx="110" formatCode="#,##0.0;\-#,##0.0">
                  <c:v>55.114258700242701</c:v>
                </c:pt>
                <c:pt idx="111" formatCode="#,##0.0;\-#,##0.0">
                  <c:v>58.9453754262641</c:v>
                </c:pt>
                <c:pt idx="112" formatCode="#,##0.0;\-#,##0.0">
                  <c:v>64.550426458718803</c:v>
                </c:pt>
                <c:pt idx="113" formatCode="#,##0.0;\-#,##0.0">
                  <c:v>73.979158707924697</c:v>
                </c:pt>
                <c:pt idx="114" formatCode="#,##0.0;\-#,##0.0">
                  <c:v>73.5013945769646</c:v>
                </c:pt>
                <c:pt idx="115" formatCode="#,##0.0;\-#,##0.0">
                  <c:v>69.561803215910004</c:v>
                </c:pt>
                <c:pt idx="116" formatCode="#,##0.0;\-#,##0.0">
                  <c:v>67.423636121115095</c:v>
                </c:pt>
                <c:pt idx="117" formatCode="#,##0.0;\-#,##0.0">
                  <c:v>65.542776250285002</c:v>
                </c:pt>
                <c:pt idx="118" formatCode="#,##0.0;\-#,##0.0">
                  <c:v>60.462246531483402</c:v>
                </c:pt>
                <c:pt idx="119" formatCode="#,##0.0;\-#,##0.0">
                  <c:v>44.326829436453401</c:v>
                </c:pt>
                <c:pt idx="120" formatCode="#,##0.0;\-#,##0.0">
                  <c:v>45.84</c:v>
                </c:pt>
                <c:pt idx="121" formatCode="#,##0.0;\-#,##0.0">
                  <c:v>52.73</c:v>
                </c:pt>
                <c:pt idx="122" formatCode="#,##0.0;\-#,##0.0">
                  <c:v>57.465000000000003</c:v>
                </c:pt>
                <c:pt idx="123">
                  <c:v>59.457999999999998</c:v>
                </c:pt>
                <c:pt idx="124">
                  <c:v>69.341999999999999</c:v>
                </c:pt>
                <c:pt idx="125">
                  <c:v>74.375</c:v>
                </c:pt>
              </c:numCache>
            </c:numRef>
          </c:val>
        </c:ser>
        <c:marker val="1"/>
        <c:axId val="51457024"/>
        <c:axId val="43494400"/>
      </c:lineChart>
      <c:lineChart>
        <c:grouping val="standard"/>
        <c:ser>
          <c:idx val="1"/>
          <c:order val="1"/>
          <c:tx>
            <c:strRef>
              <c:f>'Market Data'!$H$1</c:f>
              <c:strCache>
                <c:ptCount val="1"/>
                <c:pt idx="0">
                  <c:v>Census Rooms</c:v>
                </c:pt>
              </c:strCache>
            </c:strRef>
          </c:tx>
          <c:marker>
            <c:symbol val="none"/>
          </c:marker>
          <c:cat>
            <c:strRef>
              <c:f>'Market Data'!$A$2:$A$115</c:f>
              <c:strCache>
                <c:ptCount val="114"/>
                <c:pt idx="0">
                  <c:v>Jan 02</c:v>
                </c:pt>
                <c:pt idx="1">
                  <c:v>Feb 02</c:v>
                </c:pt>
                <c:pt idx="2">
                  <c:v>Mar 02</c:v>
                </c:pt>
                <c:pt idx="3">
                  <c:v>Apr 02</c:v>
                </c:pt>
                <c:pt idx="4">
                  <c:v>May 02</c:v>
                </c:pt>
                <c:pt idx="5">
                  <c:v>Jun 02</c:v>
                </c:pt>
                <c:pt idx="6">
                  <c:v>Jul 02</c:v>
                </c:pt>
                <c:pt idx="7">
                  <c:v>Aug 02</c:v>
                </c:pt>
                <c:pt idx="8">
                  <c:v>Sep 02</c:v>
                </c:pt>
                <c:pt idx="9">
                  <c:v>Oct 02</c:v>
                </c:pt>
                <c:pt idx="10">
                  <c:v>Nov 02</c:v>
                </c:pt>
                <c:pt idx="11">
                  <c:v>Dec 02</c:v>
                </c:pt>
                <c:pt idx="12">
                  <c:v>Jan 03</c:v>
                </c:pt>
                <c:pt idx="13">
                  <c:v>Feb 03</c:v>
                </c:pt>
                <c:pt idx="14">
                  <c:v>Mar 03</c:v>
                </c:pt>
                <c:pt idx="15">
                  <c:v>Apr 03</c:v>
                </c:pt>
                <c:pt idx="16">
                  <c:v>May 03</c:v>
                </c:pt>
                <c:pt idx="17">
                  <c:v>Jun 03</c:v>
                </c:pt>
                <c:pt idx="18">
                  <c:v>Jul 03</c:v>
                </c:pt>
                <c:pt idx="19">
                  <c:v>Aug 03</c:v>
                </c:pt>
                <c:pt idx="20">
                  <c:v>Sep 03</c:v>
                </c:pt>
                <c:pt idx="21">
                  <c:v>Oct 03</c:v>
                </c:pt>
                <c:pt idx="22">
                  <c:v>Nov 03</c:v>
                </c:pt>
                <c:pt idx="23">
                  <c:v>Dec 03</c:v>
                </c:pt>
                <c:pt idx="24">
                  <c:v>Jan 04</c:v>
                </c:pt>
                <c:pt idx="25">
                  <c:v>Feb 04</c:v>
                </c:pt>
                <c:pt idx="26">
                  <c:v>Mar 04</c:v>
                </c:pt>
                <c:pt idx="27">
                  <c:v>Apr 04</c:v>
                </c:pt>
                <c:pt idx="28">
                  <c:v>May 04</c:v>
                </c:pt>
                <c:pt idx="29">
                  <c:v>Jun 04</c:v>
                </c:pt>
                <c:pt idx="30">
                  <c:v>Jul 04</c:v>
                </c:pt>
                <c:pt idx="31">
                  <c:v>Aug 04</c:v>
                </c:pt>
                <c:pt idx="32">
                  <c:v>Sep 04</c:v>
                </c:pt>
                <c:pt idx="33">
                  <c:v>Oct 04</c:v>
                </c:pt>
                <c:pt idx="34">
                  <c:v>Nov 04</c:v>
                </c:pt>
                <c:pt idx="35">
                  <c:v>Dec 04</c:v>
                </c:pt>
                <c:pt idx="36">
                  <c:v>Jan 05</c:v>
                </c:pt>
                <c:pt idx="37">
                  <c:v>Feb 05</c:v>
                </c:pt>
                <c:pt idx="38">
                  <c:v>Mar 05</c:v>
                </c:pt>
                <c:pt idx="39">
                  <c:v>Apr 05</c:v>
                </c:pt>
                <c:pt idx="40">
                  <c:v>May 05</c:v>
                </c:pt>
                <c:pt idx="41">
                  <c:v>Jun 05</c:v>
                </c:pt>
                <c:pt idx="42">
                  <c:v>Jul 05</c:v>
                </c:pt>
                <c:pt idx="43">
                  <c:v>Aug 05</c:v>
                </c:pt>
                <c:pt idx="44">
                  <c:v>Sep 05</c:v>
                </c:pt>
                <c:pt idx="45">
                  <c:v>Oct 05</c:v>
                </c:pt>
                <c:pt idx="46">
                  <c:v>Nov 05</c:v>
                </c:pt>
                <c:pt idx="47">
                  <c:v>Dec 05</c:v>
                </c:pt>
                <c:pt idx="48">
                  <c:v>Jan 06</c:v>
                </c:pt>
                <c:pt idx="49">
                  <c:v>Feb 06</c:v>
                </c:pt>
                <c:pt idx="50">
                  <c:v>Mar 06</c:v>
                </c:pt>
                <c:pt idx="51">
                  <c:v>Apr 06</c:v>
                </c:pt>
                <c:pt idx="52">
                  <c:v>May 06</c:v>
                </c:pt>
                <c:pt idx="53">
                  <c:v>Jun 06</c:v>
                </c:pt>
                <c:pt idx="54">
                  <c:v>Jul 06</c:v>
                </c:pt>
                <c:pt idx="55">
                  <c:v>Aug 06</c:v>
                </c:pt>
                <c:pt idx="56">
                  <c:v>Sep 06</c:v>
                </c:pt>
                <c:pt idx="57">
                  <c:v>Oct 06</c:v>
                </c:pt>
                <c:pt idx="58">
                  <c:v>Nov 06</c:v>
                </c:pt>
                <c:pt idx="59">
                  <c:v>Dec 06</c:v>
                </c:pt>
                <c:pt idx="60">
                  <c:v>Jan 07</c:v>
                </c:pt>
                <c:pt idx="61">
                  <c:v>Feb 07</c:v>
                </c:pt>
                <c:pt idx="62">
                  <c:v>Mar 07</c:v>
                </c:pt>
                <c:pt idx="63">
                  <c:v>Apr 07</c:v>
                </c:pt>
                <c:pt idx="64">
                  <c:v>May 07</c:v>
                </c:pt>
                <c:pt idx="65">
                  <c:v>Jun 07</c:v>
                </c:pt>
                <c:pt idx="66">
                  <c:v>Jul 07</c:v>
                </c:pt>
                <c:pt idx="67">
                  <c:v>Aug 07</c:v>
                </c:pt>
                <c:pt idx="68">
                  <c:v>Sep 07</c:v>
                </c:pt>
                <c:pt idx="69">
                  <c:v>Oct 07</c:v>
                </c:pt>
                <c:pt idx="70">
                  <c:v>Nov 07</c:v>
                </c:pt>
                <c:pt idx="71">
                  <c:v>Dec 07</c:v>
                </c:pt>
                <c:pt idx="72">
                  <c:v>Jan 08</c:v>
                </c:pt>
                <c:pt idx="73">
                  <c:v>Feb 08</c:v>
                </c:pt>
                <c:pt idx="74">
                  <c:v>Mar 08</c:v>
                </c:pt>
                <c:pt idx="75">
                  <c:v>Apr 08</c:v>
                </c:pt>
                <c:pt idx="76">
                  <c:v>May 08</c:v>
                </c:pt>
                <c:pt idx="77">
                  <c:v>Jun 08</c:v>
                </c:pt>
                <c:pt idx="78">
                  <c:v>Jul 08</c:v>
                </c:pt>
                <c:pt idx="79">
                  <c:v>Aug 08</c:v>
                </c:pt>
                <c:pt idx="80">
                  <c:v>Sep 08</c:v>
                </c:pt>
                <c:pt idx="81">
                  <c:v>Oct 08</c:v>
                </c:pt>
                <c:pt idx="82">
                  <c:v>Nov 08</c:v>
                </c:pt>
                <c:pt idx="83">
                  <c:v>Dec 08</c:v>
                </c:pt>
                <c:pt idx="84">
                  <c:v>Jan 09</c:v>
                </c:pt>
                <c:pt idx="85">
                  <c:v>Feb 09</c:v>
                </c:pt>
                <c:pt idx="86">
                  <c:v>Mar 09</c:v>
                </c:pt>
                <c:pt idx="87">
                  <c:v>Apr 09</c:v>
                </c:pt>
                <c:pt idx="88">
                  <c:v>May 09</c:v>
                </c:pt>
                <c:pt idx="89">
                  <c:v>Jun 09</c:v>
                </c:pt>
                <c:pt idx="90">
                  <c:v>Jul 09</c:v>
                </c:pt>
                <c:pt idx="91">
                  <c:v>Aug 09</c:v>
                </c:pt>
                <c:pt idx="92">
                  <c:v>Sep 09</c:v>
                </c:pt>
                <c:pt idx="93">
                  <c:v>Oct 09</c:v>
                </c:pt>
                <c:pt idx="94">
                  <c:v>Nov 09</c:v>
                </c:pt>
                <c:pt idx="95">
                  <c:v>Dec 09</c:v>
                </c:pt>
                <c:pt idx="96">
                  <c:v>Jan 10</c:v>
                </c:pt>
                <c:pt idx="97">
                  <c:v>Feb 10</c:v>
                </c:pt>
                <c:pt idx="98">
                  <c:v>Mar 10</c:v>
                </c:pt>
                <c:pt idx="99">
                  <c:v>Apr 10</c:v>
                </c:pt>
                <c:pt idx="100">
                  <c:v>May 10</c:v>
                </c:pt>
                <c:pt idx="101">
                  <c:v>Jun 10</c:v>
                </c:pt>
                <c:pt idx="102">
                  <c:v>Jul 10</c:v>
                </c:pt>
                <c:pt idx="103">
                  <c:v>Aug 10</c:v>
                </c:pt>
                <c:pt idx="104">
                  <c:v>Sept 10</c:v>
                </c:pt>
                <c:pt idx="105">
                  <c:v>Oct 10</c:v>
                </c:pt>
                <c:pt idx="106">
                  <c:v>Nov 10</c:v>
                </c:pt>
                <c:pt idx="107">
                  <c:v>Dec 10</c:v>
                </c:pt>
                <c:pt idx="108">
                  <c:v>Jan 11</c:v>
                </c:pt>
                <c:pt idx="109">
                  <c:v>Feb 11</c:v>
                </c:pt>
                <c:pt idx="110">
                  <c:v>Mar 11</c:v>
                </c:pt>
                <c:pt idx="111">
                  <c:v>Apr 11</c:v>
                </c:pt>
                <c:pt idx="112">
                  <c:v>May 11</c:v>
                </c:pt>
                <c:pt idx="113">
                  <c:v>Jun 11</c:v>
                </c:pt>
              </c:strCache>
            </c:strRef>
          </c:cat>
          <c:val>
            <c:numRef>
              <c:f>'Market Data'!$H$2:$H$127</c:f>
              <c:numCache>
                <c:formatCode>General</c:formatCode>
                <c:ptCount val="126"/>
                <c:pt idx="0">
                  <c:v>13950</c:v>
                </c:pt>
                <c:pt idx="1">
                  <c:v>14001</c:v>
                </c:pt>
                <c:pt idx="2">
                  <c:v>14188</c:v>
                </c:pt>
                <c:pt idx="3">
                  <c:v>14188</c:v>
                </c:pt>
                <c:pt idx="4">
                  <c:v>14168</c:v>
                </c:pt>
                <c:pt idx="5">
                  <c:v>14168</c:v>
                </c:pt>
                <c:pt idx="6">
                  <c:v>14261</c:v>
                </c:pt>
                <c:pt idx="7">
                  <c:v>14261</c:v>
                </c:pt>
                <c:pt idx="8">
                  <c:v>14261</c:v>
                </c:pt>
                <c:pt idx="9">
                  <c:v>14556</c:v>
                </c:pt>
                <c:pt idx="10">
                  <c:v>14652</c:v>
                </c:pt>
                <c:pt idx="11">
                  <c:v>14652</c:v>
                </c:pt>
                <c:pt idx="12">
                  <c:v>14652</c:v>
                </c:pt>
                <c:pt idx="13">
                  <c:v>14652</c:v>
                </c:pt>
                <c:pt idx="14">
                  <c:v>14808</c:v>
                </c:pt>
                <c:pt idx="15">
                  <c:v>14808</c:v>
                </c:pt>
                <c:pt idx="16">
                  <c:v>14808</c:v>
                </c:pt>
                <c:pt idx="17">
                  <c:v>14808</c:v>
                </c:pt>
                <c:pt idx="18">
                  <c:v>14987</c:v>
                </c:pt>
                <c:pt idx="19">
                  <c:v>14969</c:v>
                </c:pt>
                <c:pt idx="20">
                  <c:v>15099</c:v>
                </c:pt>
                <c:pt idx="21">
                  <c:v>15099</c:v>
                </c:pt>
                <c:pt idx="22">
                  <c:v>15099</c:v>
                </c:pt>
                <c:pt idx="23">
                  <c:v>15099</c:v>
                </c:pt>
                <c:pt idx="24">
                  <c:v>15099</c:v>
                </c:pt>
                <c:pt idx="25">
                  <c:v>15099</c:v>
                </c:pt>
                <c:pt idx="26">
                  <c:v>15099</c:v>
                </c:pt>
                <c:pt idx="27">
                  <c:v>15099</c:v>
                </c:pt>
                <c:pt idx="28">
                  <c:v>15099</c:v>
                </c:pt>
                <c:pt idx="29">
                  <c:v>15099</c:v>
                </c:pt>
                <c:pt idx="30">
                  <c:v>15099</c:v>
                </c:pt>
                <c:pt idx="31">
                  <c:v>15283</c:v>
                </c:pt>
                <c:pt idx="32">
                  <c:v>15283</c:v>
                </c:pt>
                <c:pt idx="33">
                  <c:v>15283</c:v>
                </c:pt>
                <c:pt idx="34">
                  <c:v>15283</c:v>
                </c:pt>
                <c:pt idx="35">
                  <c:v>15283</c:v>
                </c:pt>
                <c:pt idx="36">
                  <c:v>15283</c:v>
                </c:pt>
                <c:pt idx="37">
                  <c:v>15269</c:v>
                </c:pt>
                <c:pt idx="38">
                  <c:v>15269</c:v>
                </c:pt>
                <c:pt idx="39">
                  <c:v>15269</c:v>
                </c:pt>
                <c:pt idx="40">
                  <c:v>15269</c:v>
                </c:pt>
                <c:pt idx="41">
                  <c:v>15269</c:v>
                </c:pt>
                <c:pt idx="42">
                  <c:v>15269</c:v>
                </c:pt>
                <c:pt idx="43">
                  <c:v>15269</c:v>
                </c:pt>
                <c:pt idx="44">
                  <c:v>15247</c:v>
                </c:pt>
                <c:pt idx="45">
                  <c:v>15247</c:v>
                </c:pt>
                <c:pt idx="46">
                  <c:v>15247</c:v>
                </c:pt>
                <c:pt idx="47">
                  <c:v>15247</c:v>
                </c:pt>
                <c:pt idx="48">
                  <c:v>15247</c:v>
                </c:pt>
                <c:pt idx="49">
                  <c:v>15247</c:v>
                </c:pt>
                <c:pt idx="50">
                  <c:v>15247</c:v>
                </c:pt>
                <c:pt idx="51">
                  <c:v>15247</c:v>
                </c:pt>
                <c:pt idx="52">
                  <c:v>15247</c:v>
                </c:pt>
                <c:pt idx="53">
                  <c:v>15247</c:v>
                </c:pt>
                <c:pt idx="54">
                  <c:v>15247</c:v>
                </c:pt>
                <c:pt idx="55">
                  <c:v>15247</c:v>
                </c:pt>
                <c:pt idx="56">
                  <c:v>15247</c:v>
                </c:pt>
                <c:pt idx="57">
                  <c:v>15247</c:v>
                </c:pt>
                <c:pt idx="58">
                  <c:v>15247</c:v>
                </c:pt>
                <c:pt idx="59">
                  <c:v>15247</c:v>
                </c:pt>
                <c:pt idx="60">
                  <c:v>15127</c:v>
                </c:pt>
                <c:pt idx="61">
                  <c:v>15127</c:v>
                </c:pt>
                <c:pt idx="62">
                  <c:v>15127</c:v>
                </c:pt>
                <c:pt idx="63">
                  <c:v>15127</c:v>
                </c:pt>
                <c:pt idx="64">
                  <c:v>15127</c:v>
                </c:pt>
                <c:pt idx="65">
                  <c:v>15127</c:v>
                </c:pt>
                <c:pt idx="66">
                  <c:v>15127</c:v>
                </c:pt>
                <c:pt idx="67">
                  <c:v>15627</c:v>
                </c:pt>
                <c:pt idx="68">
                  <c:v>15627</c:v>
                </c:pt>
                <c:pt idx="69">
                  <c:v>15627</c:v>
                </c:pt>
                <c:pt idx="70">
                  <c:v>15627</c:v>
                </c:pt>
                <c:pt idx="71">
                  <c:v>15627</c:v>
                </c:pt>
                <c:pt idx="72">
                  <c:v>15627</c:v>
                </c:pt>
                <c:pt idx="73">
                  <c:v>15627</c:v>
                </c:pt>
                <c:pt idx="74">
                  <c:v>15627</c:v>
                </c:pt>
                <c:pt idx="75">
                  <c:v>15627</c:v>
                </c:pt>
                <c:pt idx="76">
                  <c:v>15627</c:v>
                </c:pt>
                <c:pt idx="77">
                  <c:v>15627</c:v>
                </c:pt>
                <c:pt idx="78">
                  <c:v>15627</c:v>
                </c:pt>
                <c:pt idx="79">
                  <c:v>15746</c:v>
                </c:pt>
                <c:pt idx="80">
                  <c:v>15964</c:v>
                </c:pt>
                <c:pt idx="81">
                  <c:v>16126</c:v>
                </c:pt>
                <c:pt idx="82">
                  <c:v>16126</c:v>
                </c:pt>
                <c:pt idx="83">
                  <c:v>16109</c:v>
                </c:pt>
                <c:pt idx="84">
                  <c:v>16109</c:v>
                </c:pt>
                <c:pt idx="85">
                  <c:v>16108</c:v>
                </c:pt>
                <c:pt idx="86">
                  <c:v>16234</c:v>
                </c:pt>
                <c:pt idx="87">
                  <c:v>16234</c:v>
                </c:pt>
                <c:pt idx="88">
                  <c:v>16235</c:v>
                </c:pt>
                <c:pt idx="89">
                  <c:v>16235</c:v>
                </c:pt>
                <c:pt idx="90">
                  <c:v>16235</c:v>
                </c:pt>
                <c:pt idx="91">
                  <c:v>16235</c:v>
                </c:pt>
                <c:pt idx="92">
                  <c:v>16239</c:v>
                </c:pt>
                <c:pt idx="93">
                  <c:v>16239</c:v>
                </c:pt>
                <c:pt idx="94">
                  <c:v>16239</c:v>
                </c:pt>
                <c:pt idx="95">
                  <c:v>16079</c:v>
                </c:pt>
                <c:pt idx="96">
                  <c:v>16079</c:v>
                </c:pt>
                <c:pt idx="97">
                  <c:v>16077</c:v>
                </c:pt>
                <c:pt idx="98">
                  <c:v>16077</c:v>
                </c:pt>
                <c:pt idx="99">
                  <c:v>16076</c:v>
                </c:pt>
                <c:pt idx="100">
                  <c:v>16322</c:v>
                </c:pt>
                <c:pt idx="101">
                  <c:v>16322</c:v>
                </c:pt>
                <c:pt idx="102">
                  <c:v>16322</c:v>
                </c:pt>
                <c:pt idx="103">
                  <c:v>16322</c:v>
                </c:pt>
                <c:pt idx="104">
                  <c:v>16322</c:v>
                </c:pt>
                <c:pt idx="105">
                  <c:v>16323</c:v>
                </c:pt>
                <c:pt idx="106">
                  <c:v>16323</c:v>
                </c:pt>
                <c:pt idx="107">
                  <c:v>16317</c:v>
                </c:pt>
                <c:pt idx="108">
                  <c:v>15891</c:v>
                </c:pt>
                <c:pt idx="109">
                  <c:v>15894</c:v>
                </c:pt>
                <c:pt idx="110">
                  <c:v>15933</c:v>
                </c:pt>
                <c:pt idx="111">
                  <c:v>15933</c:v>
                </c:pt>
                <c:pt idx="112">
                  <c:v>15707</c:v>
                </c:pt>
                <c:pt idx="113">
                  <c:v>15706</c:v>
                </c:pt>
                <c:pt idx="114">
                  <c:v>15706</c:v>
                </c:pt>
                <c:pt idx="115">
                  <c:v>14994</c:v>
                </c:pt>
                <c:pt idx="116">
                  <c:v>14994</c:v>
                </c:pt>
                <c:pt idx="117">
                  <c:v>14994</c:v>
                </c:pt>
                <c:pt idx="118">
                  <c:v>14992</c:v>
                </c:pt>
                <c:pt idx="119">
                  <c:v>14972</c:v>
                </c:pt>
                <c:pt idx="120">
                  <c:v>14589</c:v>
                </c:pt>
                <c:pt idx="121">
                  <c:v>14589</c:v>
                </c:pt>
                <c:pt idx="122">
                  <c:v>14587</c:v>
                </c:pt>
                <c:pt idx="123">
                  <c:v>15011</c:v>
                </c:pt>
                <c:pt idx="124">
                  <c:v>15012</c:v>
                </c:pt>
                <c:pt idx="125">
                  <c:v>15012</c:v>
                </c:pt>
              </c:numCache>
            </c:numRef>
          </c:val>
        </c:ser>
        <c:marker val="1"/>
        <c:axId val="52511104"/>
        <c:axId val="51497216"/>
      </c:lineChart>
      <c:valAx>
        <c:axId val="4349440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Occupancy</a:t>
                </a:r>
              </a:p>
            </c:rich>
          </c:tx>
          <c:layout/>
        </c:title>
        <c:numFmt formatCode="#,##0" sourceLinked="0"/>
        <c:tickLblPos val="nextTo"/>
        <c:crossAx val="51457024"/>
        <c:crosses val="max"/>
        <c:crossBetween val="between"/>
      </c:valAx>
      <c:catAx>
        <c:axId val="51457024"/>
        <c:scaling>
          <c:orientation val="minMax"/>
        </c:scaling>
        <c:axPos val="b"/>
        <c:tickLblPos val="nextTo"/>
        <c:crossAx val="43494400"/>
        <c:crosses val="autoZero"/>
        <c:auto val="1"/>
        <c:lblAlgn val="ctr"/>
        <c:lblOffset val="100"/>
      </c:catAx>
      <c:valAx>
        <c:axId val="51497216"/>
        <c:scaling>
          <c:orientation val="minMax"/>
        </c:scaling>
        <c:axPos val="l"/>
        <c:numFmt formatCode="General" sourceLinked="1"/>
        <c:tickLblPos val="nextTo"/>
        <c:crossAx val="52511104"/>
        <c:crosses val="autoZero"/>
        <c:crossBetween val="between"/>
      </c:valAx>
      <c:catAx>
        <c:axId val="52511104"/>
        <c:scaling>
          <c:orientation val="minMax"/>
        </c:scaling>
        <c:delete val="1"/>
        <c:axPos val="b"/>
        <c:tickLblPos val="none"/>
        <c:crossAx val="51497216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Suburban Extended Stay</a:t>
            </a:r>
            <a:r>
              <a:rPr lang="en-US" baseline="0"/>
              <a:t> </a:t>
            </a:r>
            <a:r>
              <a:rPr lang="en-US"/>
              <a:t>Projections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9.2294219077055789E-2"/>
          <c:y val="0.24438626885628864"/>
          <c:w val="0.81264702236564046"/>
          <c:h val="0.64872482990294822"/>
        </c:manualLayout>
      </c:layout>
      <c:barChart>
        <c:barDir val="col"/>
        <c:grouping val="clustered"/>
        <c:ser>
          <c:idx val="1"/>
          <c:order val="1"/>
          <c:tx>
            <c:strRef>
              <c:f>Projections!$E$76</c:f>
              <c:strCache>
                <c:ptCount val="1"/>
                <c:pt idx="0">
                  <c:v>ADR</c:v>
                </c:pt>
              </c:strCache>
            </c:strRef>
          </c:tx>
          <c:cat>
            <c:numRef>
              <c:f>Projections!$C$77:$C$89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Projections!$E$77:$E$89</c:f>
              <c:numCache>
                <c:formatCode>"$"#,##0.00</c:formatCode>
                <c:ptCount val="13"/>
                <c:pt idx="0">
                  <c:v>88.34</c:v>
                </c:pt>
                <c:pt idx="1">
                  <c:v>95.7</c:v>
                </c:pt>
                <c:pt idx="2">
                  <c:v>102.88</c:v>
                </c:pt>
                <c:pt idx="3">
                  <c:v>105</c:v>
                </c:pt>
                <c:pt idx="4">
                  <c:v>91.36</c:v>
                </c:pt>
                <c:pt idx="5">
                  <c:v>87.19</c:v>
                </c:pt>
                <c:pt idx="6">
                  <c:v>88.061899999999994</c:v>
                </c:pt>
                <c:pt idx="7">
                  <c:v>90.263447499999984</c:v>
                </c:pt>
                <c:pt idx="8">
                  <c:v>92.971350924999982</c:v>
                </c:pt>
                <c:pt idx="9">
                  <c:v>95.760491452749989</c:v>
                </c:pt>
                <c:pt idx="10">
                  <c:v>98.633306196332484</c:v>
                </c:pt>
                <c:pt idx="11">
                  <c:v>102.08547191320412</c:v>
                </c:pt>
                <c:pt idx="12">
                  <c:v>105.65846343016625</c:v>
                </c:pt>
              </c:numCache>
            </c:numRef>
          </c:val>
        </c:ser>
        <c:ser>
          <c:idx val="2"/>
          <c:order val="2"/>
          <c:tx>
            <c:strRef>
              <c:f>Projections!$F$76</c:f>
              <c:strCache>
                <c:ptCount val="1"/>
                <c:pt idx="0">
                  <c:v>RevPAR</c:v>
                </c:pt>
              </c:strCache>
            </c:strRef>
          </c:tx>
          <c:cat>
            <c:numRef>
              <c:f>Projections!$C$77:$C$89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Projections!$F$77:$F$89</c:f>
              <c:numCache>
                <c:formatCode>"$"#,##0.00</c:formatCode>
                <c:ptCount val="13"/>
                <c:pt idx="0">
                  <c:v>62.96</c:v>
                </c:pt>
                <c:pt idx="1">
                  <c:v>67.33</c:v>
                </c:pt>
                <c:pt idx="2">
                  <c:v>76.42</c:v>
                </c:pt>
                <c:pt idx="3">
                  <c:v>74.12</c:v>
                </c:pt>
                <c:pt idx="4">
                  <c:v>57.46</c:v>
                </c:pt>
                <c:pt idx="5">
                  <c:v>65.11</c:v>
                </c:pt>
                <c:pt idx="6">
                  <c:v>65.946694898249987</c:v>
                </c:pt>
                <c:pt idx="7">
                  <c:v>68.609292704766816</c:v>
                </c:pt>
                <c:pt idx="8">
                  <c:v>70.658226702999983</c:v>
                </c:pt>
                <c:pt idx="9">
                  <c:v>72.777973504089999</c:v>
                </c:pt>
                <c:pt idx="10">
                  <c:v>74.961312709212692</c:v>
                </c:pt>
                <c:pt idx="11">
                  <c:v>76.564103934903088</c:v>
                </c:pt>
                <c:pt idx="12">
                  <c:v>79.243847572624688</c:v>
                </c:pt>
              </c:numCache>
            </c:numRef>
          </c:val>
        </c:ser>
        <c:axId val="103691008"/>
        <c:axId val="103692544"/>
      </c:barChart>
      <c:lineChart>
        <c:grouping val="standard"/>
        <c:ser>
          <c:idx val="0"/>
          <c:order val="0"/>
          <c:tx>
            <c:strRef>
              <c:f>Projections!$D$76</c:f>
              <c:strCache>
                <c:ptCount val="1"/>
                <c:pt idx="0">
                  <c:v>OCC</c:v>
                </c:pt>
              </c:strCache>
            </c:strRef>
          </c:tx>
          <c:cat>
            <c:numRef>
              <c:f>Projections!$C$77:$C$89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Projections!$D$77:$D$89</c:f>
              <c:numCache>
                <c:formatCode>0.00%</c:formatCode>
                <c:ptCount val="13"/>
                <c:pt idx="0">
                  <c:v>0.71299999999999997</c:v>
                </c:pt>
                <c:pt idx="1">
                  <c:v>0.70399999999999996</c:v>
                </c:pt>
                <c:pt idx="2">
                  <c:v>0.74299999999999999</c:v>
                </c:pt>
                <c:pt idx="3">
                  <c:v>0.70599999999999996</c:v>
                </c:pt>
                <c:pt idx="4">
                  <c:v>0.629</c:v>
                </c:pt>
                <c:pt idx="5">
                  <c:v>0.747</c:v>
                </c:pt>
                <c:pt idx="6">
                  <c:v>0.74886749999999991</c:v>
                </c:pt>
                <c:pt idx="7">
                  <c:v>0.76010051249999988</c:v>
                </c:pt>
                <c:pt idx="8">
                  <c:v>0.76</c:v>
                </c:pt>
                <c:pt idx="9">
                  <c:v>0.76</c:v>
                </c:pt>
                <c:pt idx="10">
                  <c:v>0.76</c:v>
                </c:pt>
                <c:pt idx="11">
                  <c:v>0.75</c:v>
                </c:pt>
                <c:pt idx="12">
                  <c:v>0.75</c:v>
                </c:pt>
              </c:numCache>
            </c:numRef>
          </c:val>
        </c:ser>
        <c:marker val="1"/>
        <c:axId val="103896960"/>
        <c:axId val="103895040"/>
      </c:lineChart>
      <c:catAx>
        <c:axId val="103691008"/>
        <c:scaling>
          <c:orientation val="minMax"/>
        </c:scaling>
        <c:axPos val="b"/>
        <c:numFmt formatCode="General" sourceLinked="1"/>
        <c:tickLblPos val="nextTo"/>
        <c:crossAx val="103692544"/>
        <c:crosses val="autoZero"/>
        <c:auto val="1"/>
        <c:lblAlgn val="ctr"/>
        <c:lblOffset val="100"/>
      </c:catAx>
      <c:valAx>
        <c:axId val="103692544"/>
        <c:scaling>
          <c:orientation val="minMax"/>
          <c:max val="110"/>
          <c:min val="0"/>
        </c:scaling>
        <c:axPos val="l"/>
        <c:majorGridlines/>
        <c:numFmt formatCode="&quot;$&quot;#,##0" sourceLinked="0"/>
        <c:tickLblPos val="nextTo"/>
        <c:crossAx val="103691008"/>
        <c:crosses val="autoZero"/>
        <c:crossBetween val="between"/>
      </c:valAx>
      <c:valAx>
        <c:axId val="103895040"/>
        <c:scaling>
          <c:orientation val="minMax"/>
          <c:max val="1"/>
        </c:scaling>
        <c:axPos val="r"/>
        <c:numFmt formatCode="0%" sourceLinked="0"/>
        <c:tickLblPos val="nextTo"/>
        <c:crossAx val="103896960"/>
        <c:crosses val="max"/>
        <c:crossBetween val="between"/>
      </c:valAx>
      <c:catAx>
        <c:axId val="103896960"/>
        <c:scaling>
          <c:orientation val="minMax"/>
        </c:scaling>
        <c:delete val="1"/>
        <c:axPos val="b"/>
        <c:numFmt formatCode="General" sourceLinked="1"/>
        <c:tickLblPos val="none"/>
        <c:crossAx val="103895040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Supply, Demand,</a:t>
            </a:r>
            <a:r>
              <a:rPr lang="en-US" baseline="0"/>
              <a:t> Occupancy 12-Month Moving Avg., 2002 - 2012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9.3533319771472126E-2"/>
          <c:y val="0.18768924159507658"/>
          <c:w val="0.80484454982166531"/>
          <c:h val="0.74960858890744653"/>
        </c:manualLayout>
      </c:layout>
      <c:lineChart>
        <c:grouping val="standard"/>
        <c:ser>
          <c:idx val="0"/>
          <c:order val="0"/>
          <c:tx>
            <c:v>Occupancy</c:v>
          </c:tx>
          <c:marker>
            <c:symbol val="none"/>
          </c:marker>
          <c:cat>
            <c:strRef>
              <c:f>'Market Data'!$A$13:$A$127</c:f>
              <c:strCache>
                <c:ptCount val="115"/>
                <c:pt idx="0">
                  <c:v>Dec 02</c:v>
                </c:pt>
                <c:pt idx="1">
                  <c:v>Jan 03</c:v>
                </c:pt>
                <c:pt idx="2">
                  <c:v>Feb 03</c:v>
                </c:pt>
                <c:pt idx="3">
                  <c:v>Mar 03</c:v>
                </c:pt>
                <c:pt idx="4">
                  <c:v>Apr 03</c:v>
                </c:pt>
                <c:pt idx="5">
                  <c:v>May 03</c:v>
                </c:pt>
                <c:pt idx="6">
                  <c:v>Jun 03</c:v>
                </c:pt>
                <c:pt idx="7">
                  <c:v>Jul 03</c:v>
                </c:pt>
                <c:pt idx="8">
                  <c:v>Aug 03</c:v>
                </c:pt>
                <c:pt idx="9">
                  <c:v>Sep 03</c:v>
                </c:pt>
                <c:pt idx="10">
                  <c:v>Oct 03</c:v>
                </c:pt>
                <c:pt idx="11">
                  <c:v>Nov 03</c:v>
                </c:pt>
                <c:pt idx="12">
                  <c:v>Dec 03</c:v>
                </c:pt>
                <c:pt idx="13">
                  <c:v>Jan 04</c:v>
                </c:pt>
                <c:pt idx="14">
                  <c:v>Feb 04</c:v>
                </c:pt>
                <c:pt idx="15">
                  <c:v>Mar 04</c:v>
                </c:pt>
                <c:pt idx="16">
                  <c:v>Apr 04</c:v>
                </c:pt>
                <c:pt idx="17">
                  <c:v>May 04</c:v>
                </c:pt>
                <c:pt idx="18">
                  <c:v>Jun 04</c:v>
                </c:pt>
                <c:pt idx="19">
                  <c:v>Jul 04</c:v>
                </c:pt>
                <c:pt idx="20">
                  <c:v>Aug 04</c:v>
                </c:pt>
                <c:pt idx="21">
                  <c:v>Sep 04</c:v>
                </c:pt>
                <c:pt idx="22">
                  <c:v>Oct 04</c:v>
                </c:pt>
                <c:pt idx="23">
                  <c:v>Nov 04</c:v>
                </c:pt>
                <c:pt idx="24">
                  <c:v>Dec 04</c:v>
                </c:pt>
                <c:pt idx="25">
                  <c:v>Jan 05</c:v>
                </c:pt>
                <c:pt idx="26">
                  <c:v>Feb 05</c:v>
                </c:pt>
                <c:pt idx="27">
                  <c:v>Mar 05</c:v>
                </c:pt>
                <c:pt idx="28">
                  <c:v>Apr 05</c:v>
                </c:pt>
                <c:pt idx="29">
                  <c:v>May 05</c:v>
                </c:pt>
                <c:pt idx="30">
                  <c:v>Jun 05</c:v>
                </c:pt>
                <c:pt idx="31">
                  <c:v>Jul 05</c:v>
                </c:pt>
                <c:pt idx="32">
                  <c:v>Aug 05</c:v>
                </c:pt>
                <c:pt idx="33">
                  <c:v>Sep 05</c:v>
                </c:pt>
                <c:pt idx="34">
                  <c:v>Oct 05</c:v>
                </c:pt>
                <c:pt idx="35">
                  <c:v>Nov 05</c:v>
                </c:pt>
                <c:pt idx="36">
                  <c:v>Dec 05</c:v>
                </c:pt>
                <c:pt idx="37">
                  <c:v>Jan 06</c:v>
                </c:pt>
                <c:pt idx="38">
                  <c:v>Feb 06</c:v>
                </c:pt>
                <c:pt idx="39">
                  <c:v>Mar 06</c:v>
                </c:pt>
                <c:pt idx="40">
                  <c:v>Apr 06</c:v>
                </c:pt>
                <c:pt idx="41">
                  <c:v>May 06</c:v>
                </c:pt>
                <c:pt idx="42">
                  <c:v>Jun 06</c:v>
                </c:pt>
                <c:pt idx="43">
                  <c:v>Jul 06</c:v>
                </c:pt>
                <c:pt idx="44">
                  <c:v>Aug 06</c:v>
                </c:pt>
                <c:pt idx="45">
                  <c:v>Sep 06</c:v>
                </c:pt>
                <c:pt idx="46">
                  <c:v>Oct 06</c:v>
                </c:pt>
                <c:pt idx="47">
                  <c:v>Nov 06</c:v>
                </c:pt>
                <c:pt idx="48">
                  <c:v>Dec 06</c:v>
                </c:pt>
                <c:pt idx="49">
                  <c:v>Jan 07</c:v>
                </c:pt>
                <c:pt idx="50">
                  <c:v>Feb 07</c:v>
                </c:pt>
                <c:pt idx="51">
                  <c:v>Mar 07</c:v>
                </c:pt>
                <c:pt idx="52">
                  <c:v>Apr 07</c:v>
                </c:pt>
                <c:pt idx="53">
                  <c:v>May 07</c:v>
                </c:pt>
                <c:pt idx="54">
                  <c:v>Jun 07</c:v>
                </c:pt>
                <c:pt idx="55">
                  <c:v>Jul 07</c:v>
                </c:pt>
                <c:pt idx="56">
                  <c:v>Aug 07</c:v>
                </c:pt>
                <c:pt idx="57">
                  <c:v>Sep 07</c:v>
                </c:pt>
                <c:pt idx="58">
                  <c:v>Oct 07</c:v>
                </c:pt>
                <c:pt idx="59">
                  <c:v>Nov 07</c:v>
                </c:pt>
                <c:pt idx="60">
                  <c:v>Dec 07</c:v>
                </c:pt>
                <c:pt idx="61">
                  <c:v>Jan 08</c:v>
                </c:pt>
                <c:pt idx="62">
                  <c:v>Feb 08</c:v>
                </c:pt>
                <c:pt idx="63">
                  <c:v>Mar 08</c:v>
                </c:pt>
                <c:pt idx="64">
                  <c:v>Apr 08</c:v>
                </c:pt>
                <c:pt idx="65">
                  <c:v>May 08</c:v>
                </c:pt>
                <c:pt idx="66">
                  <c:v>Jun 08</c:v>
                </c:pt>
                <c:pt idx="67">
                  <c:v>Jul 08</c:v>
                </c:pt>
                <c:pt idx="68">
                  <c:v>Aug 08</c:v>
                </c:pt>
                <c:pt idx="69">
                  <c:v>Sep 08</c:v>
                </c:pt>
                <c:pt idx="70">
                  <c:v>Oct 08</c:v>
                </c:pt>
                <c:pt idx="71">
                  <c:v>Nov 08</c:v>
                </c:pt>
                <c:pt idx="72">
                  <c:v>Dec 08</c:v>
                </c:pt>
                <c:pt idx="73">
                  <c:v>Jan 09</c:v>
                </c:pt>
                <c:pt idx="74">
                  <c:v>Feb 09</c:v>
                </c:pt>
                <c:pt idx="75">
                  <c:v>Mar 09</c:v>
                </c:pt>
                <c:pt idx="76">
                  <c:v>Apr 09</c:v>
                </c:pt>
                <c:pt idx="77">
                  <c:v>May 09</c:v>
                </c:pt>
                <c:pt idx="78">
                  <c:v>Jun 09</c:v>
                </c:pt>
                <c:pt idx="79">
                  <c:v>Jul 09</c:v>
                </c:pt>
                <c:pt idx="80">
                  <c:v>Aug 09</c:v>
                </c:pt>
                <c:pt idx="81">
                  <c:v>Sep 09</c:v>
                </c:pt>
                <c:pt idx="82">
                  <c:v>Oct 09</c:v>
                </c:pt>
                <c:pt idx="83">
                  <c:v>Nov 09</c:v>
                </c:pt>
                <c:pt idx="84">
                  <c:v>Dec 09</c:v>
                </c:pt>
                <c:pt idx="85">
                  <c:v>Jan 10</c:v>
                </c:pt>
                <c:pt idx="86">
                  <c:v>Feb 10</c:v>
                </c:pt>
                <c:pt idx="87">
                  <c:v>Mar 10</c:v>
                </c:pt>
                <c:pt idx="88">
                  <c:v>Apr 10</c:v>
                </c:pt>
                <c:pt idx="89">
                  <c:v>May 10</c:v>
                </c:pt>
                <c:pt idx="90">
                  <c:v>Jun 10</c:v>
                </c:pt>
                <c:pt idx="91">
                  <c:v>Jul 10</c:v>
                </c:pt>
                <c:pt idx="92">
                  <c:v>Aug 10</c:v>
                </c:pt>
                <c:pt idx="93">
                  <c:v>Sept 10</c:v>
                </c:pt>
                <c:pt idx="94">
                  <c:v>Oct 10</c:v>
                </c:pt>
                <c:pt idx="95">
                  <c:v>Nov 10</c:v>
                </c:pt>
                <c:pt idx="96">
                  <c:v>Dec 10</c:v>
                </c:pt>
                <c:pt idx="97">
                  <c:v>Jan 11</c:v>
                </c:pt>
                <c:pt idx="98">
                  <c:v>Feb 11</c:v>
                </c:pt>
                <c:pt idx="99">
                  <c:v>Mar 11</c:v>
                </c:pt>
                <c:pt idx="100">
                  <c:v>Apr 11</c:v>
                </c:pt>
                <c:pt idx="101">
                  <c:v>May 11</c:v>
                </c:pt>
                <c:pt idx="102">
                  <c:v>Jun 11</c:v>
                </c:pt>
                <c:pt idx="103">
                  <c:v>Jul 11</c:v>
                </c:pt>
                <c:pt idx="104">
                  <c:v>Aug 11</c:v>
                </c:pt>
                <c:pt idx="105">
                  <c:v>Sept 11</c:v>
                </c:pt>
                <c:pt idx="106">
                  <c:v>Oct 11</c:v>
                </c:pt>
                <c:pt idx="107">
                  <c:v>Nov 11</c:v>
                </c:pt>
                <c:pt idx="108">
                  <c:v>Dec 11</c:v>
                </c:pt>
                <c:pt idx="109">
                  <c:v>Jan 12</c:v>
                </c:pt>
                <c:pt idx="110">
                  <c:v>Feb 12</c:v>
                </c:pt>
                <c:pt idx="111">
                  <c:v>Mar 12</c:v>
                </c:pt>
                <c:pt idx="112">
                  <c:v>Apr 12</c:v>
                </c:pt>
                <c:pt idx="113">
                  <c:v>May 12</c:v>
                </c:pt>
                <c:pt idx="114">
                  <c:v>Jun 12</c:v>
                </c:pt>
              </c:strCache>
            </c:strRef>
          </c:cat>
          <c:val>
            <c:numRef>
              <c:f>'Market Data'!$C$13:$C$127</c:f>
              <c:numCache>
                <c:formatCode>General</c:formatCode>
                <c:ptCount val="115"/>
                <c:pt idx="0">
                  <c:v>58.138998868955049</c:v>
                </c:pt>
                <c:pt idx="1">
                  <c:v>58.004326451764427</c:v>
                </c:pt>
                <c:pt idx="2">
                  <c:v>58.003572999583405</c:v>
                </c:pt>
                <c:pt idx="3">
                  <c:v>57.96489772807962</c:v>
                </c:pt>
                <c:pt idx="4">
                  <c:v>57.515450264738725</c:v>
                </c:pt>
                <c:pt idx="5">
                  <c:v>57.471598483522449</c:v>
                </c:pt>
                <c:pt idx="6">
                  <c:v>57.674457315948423</c:v>
                </c:pt>
                <c:pt idx="7">
                  <c:v>57.704177232456153</c:v>
                </c:pt>
                <c:pt idx="8">
                  <c:v>57.511429611116974</c:v>
                </c:pt>
                <c:pt idx="9">
                  <c:v>57.496458998362925</c:v>
                </c:pt>
                <c:pt idx="10">
                  <c:v>57.398289072890748</c:v>
                </c:pt>
                <c:pt idx="11">
                  <c:v>57.095568815951658</c:v>
                </c:pt>
                <c:pt idx="12">
                  <c:v>57.059012822701789</c:v>
                </c:pt>
                <c:pt idx="13">
                  <c:v>57.126445119036241</c:v>
                </c:pt>
                <c:pt idx="14">
                  <c:v>57.045236409462234</c:v>
                </c:pt>
                <c:pt idx="15">
                  <c:v>57.200380210444003</c:v>
                </c:pt>
                <c:pt idx="16">
                  <c:v>57.492236889014464</c:v>
                </c:pt>
                <c:pt idx="17">
                  <c:v>57.577109134326179</c:v>
                </c:pt>
                <c:pt idx="18">
                  <c:v>57.575049587441292</c:v>
                </c:pt>
                <c:pt idx="19">
                  <c:v>57.793770109679052</c:v>
                </c:pt>
                <c:pt idx="20">
                  <c:v>57.653047453924536</c:v>
                </c:pt>
                <c:pt idx="21">
                  <c:v>57.875634904097979</c:v>
                </c:pt>
                <c:pt idx="22">
                  <c:v>57.933034362575093</c:v>
                </c:pt>
                <c:pt idx="23">
                  <c:v>58.345112426777064</c:v>
                </c:pt>
                <c:pt idx="24">
                  <c:v>58.403765601641986</c:v>
                </c:pt>
                <c:pt idx="25">
                  <c:v>58.457919169327006</c:v>
                </c:pt>
                <c:pt idx="26">
                  <c:v>58.467277646901948</c:v>
                </c:pt>
                <c:pt idx="27">
                  <c:v>58.561238540536174</c:v>
                </c:pt>
                <c:pt idx="28">
                  <c:v>58.758211253088099</c:v>
                </c:pt>
                <c:pt idx="29">
                  <c:v>58.751137010732606</c:v>
                </c:pt>
                <c:pt idx="30">
                  <c:v>59.100711388160825</c:v>
                </c:pt>
                <c:pt idx="31">
                  <c:v>59.15714128489892</c:v>
                </c:pt>
                <c:pt idx="32">
                  <c:v>59.644838491078538</c:v>
                </c:pt>
                <c:pt idx="33">
                  <c:v>59.82715420429502</c:v>
                </c:pt>
                <c:pt idx="34">
                  <c:v>60.057728897588269</c:v>
                </c:pt>
                <c:pt idx="35">
                  <c:v>60.15426934286122</c:v>
                </c:pt>
                <c:pt idx="36">
                  <c:v>60.104374859699107</c:v>
                </c:pt>
                <c:pt idx="37">
                  <c:v>60.261710275717995</c:v>
                </c:pt>
                <c:pt idx="38">
                  <c:v>60.543302938982578</c:v>
                </c:pt>
                <c:pt idx="39">
                  <c:v>60.922999196852281</c:v>
                </c:pt>
                <c:pt idx="40">
                  <c:v>60.938738497312947</c:v>
                </c:pt>
                <c:pt idx="41">
                  <c:v>61.215536829801756</c:v>
                </c:pt>
                <c:pt idx="42">
                  <c:v>61.203193321193048</c:v>
                </c:pt>
                <c:pt idx="43">
                  <c:v>61.457011199272955</c:v>
                </c:pt>
                <c:pt idx="44">
                  <c:v>61.785096325262344</c:v>
                </c:pt>
                <c:pt idx="45">
                  <c:v>61.943907166010611</c:v>
                </c:pt>
                <c:pt idx="46">
                  <c:v>62.431893168545209</c:v>
                </c:pt>
                <c:pt idx="47">
                  <c:v>62.709579853721898</c:v>
                </c:pt>
                <c:pt idx="48">
                  <c:v>62.668976061401757</c:v>
                </c:pt>
                <c:pt idx="49">
                  <c:v>62.675524716860927</c:v>
                </c:pt>
                <c:pt idx="50">
                  <c:v>62.513233730899223</c:v>
                </c:pt>
                <c:pt idx="51">
                  <c:v>62.372524350908257</c:v>
                </c:pt>
                <c:pt idx="52">
                  <c:v>62.391771909802742</c:v>
                </c:pt>
                <c:pt idx="53">
                  <c:v>62.519977750875967</c:v>
                </c:pt>
                <c:pt idx="54">
                  <c:v>62.553062657060138</c:v>
                </c:pt>
                <c:pt idx="55">
                  <c:v>62.441420220025655</c:v>
                </c:pt>
                <c:pt idx="56">
                  <c:v>62.255613984415248</c:v>
                </c:pt>
                <c:pt idx="57">
                  <c:v>62.229200582138418</c:v>
                </c:pt>
                <c:pt idx="58">
                  <c:v>61.880829241327284</c:v>
                </c:pt>
                <c:pt idx="59">
                  <c:v>61.962398797946321</c:v>
                </c:pt>
                <c:pt idx="60">
                  <c:v>61.894361227106508</c:v>
                </c:pt>
                <c:pt idx="61">
                  <c:v>61.810650641616682</c:v>
                </c:pt>
                <c:pt idx="62">
                  <c:v>61.662494544290809</c:v>
                </c:pt>
                <c:pt idx="63">
                  <c:v>61.299635815312548</c:v>
                </c:pt>
                <c:pt idx="64">
                  <c:v>61.517083307243098</c:v>
                </c:pt>
                <c:pt idx="65">
                  <c:v>61.088478198310121</c:v>
                </c:pt>
                <c:pt idx="66">
                  <c:v>60.49117065126692</c:v>
                </c:pt>
                <c:pt idx="67">
                  <c:v>60.186973712014122</c:v>
                </c:pt>
                <c:pt idx="68">
                  <c:v>59.776971857100371</c:v>
                </c:pt>
                <c:pt idx="69">
                  <c:v>59.268697980217432</c:v>
                </c:pt>
                <c:pt idx="70">
                  <c:v>58.901307641022868</c:v>
                </c:pt>
                <c:pt idx="71">
                  <c:v>58.015958473950015</c:v>
                </c:pt>
                <c:pt idx="72">
                  <c:v>57.679157191778359</c:v>
                </c:pt>
                <c:pt idx="73">
                  <c:v>57.052749370948796</c:v>
                </c:pt>
                <c:pt idx="74">
                  <c:v>56.511713315346753</c:v>
                </c:pt>
                <c:pt idx="75">
                  <c:v>56.000486040606518</c:v>
                </c:pt>
                <c:pt idx="76">
                  <c:v>54.743424215816269</c:v>
                </c:pt>
                <c:pt idx="77">
                  <c:v>53.763497719302244</c:v>
                </c:pt>
                <c:pt idx="78">
                  <c:v>53.10284058270053</c:v>
                </c:pt>
                <c:pt idx="79">
                  <c:v>52.481557689989963</c:v>
                </c:pt>
                <c:pt idx="80">
                  <c:v>51.920553345007981</c:v>
                </c:pt>
                <c:pt idx="81">
                  <c:v>51.379977778579274</c:v>
                </c:pt>
                <c:pt idx="82">
                  <c:v>50.791492225915398</c:v>
                </c:pt>
                <c:pt idx="83">
                  <c:v>50.688673607471095</c:v>
                </c:pt>
                <c:pt idx="84">
                  <c:v>50.765053204263644</c:v>
                </c:pt>
                <c:pt idx="85">
                  <c:v>50.948934735124972</c:v>
                </c:pt>
                <c:pt idx="86">
                  <c:v>51.192180031753686</c:v>
                </c:pt>
                <c:pt idx="87">
                  <c:v>51.693758889878353</c:v>
                </c:pt>
                <c:pt idx="88">
                  <c:v>52.407254913313402</c:v>
                </c:pt>
                <c:pt idx="89">
                  <c:v>53.108334487179768</c:v>
                </c:pt>
                <c:pt idx="90">
                  <c:v>53.851937984425085</c:v>
                </c:pt>
                <c:pt idx="91">
                  <c:v>54.540748533305923</c:v>
                </c:pt>
                <c:pt idx="92">
                  <c:v>55.097965122053743</c:v>
                </c:pt>
                <c:pt idx="93">
                  <c:v>55.823224776264688</c:v>
                </c:pt>
                <c:pt idx="94">
                  <c:v>56.405407513575597</c:v>
                </c:pt>
                <c:pt idx="95">
                  <c:v>57.034284810095265</c:v>
                </c:pt>
                <c:pt idx="96">
                  <c:v>57.063898162750085</c:v>
                </c:pt>
                <c:pt idx="97">
                  <c:v>57.20442521092707</c:v>
                </c:pt>
                <c:pt idx="98">
                  <c:v>57.428007485160528</c:v>
                </c:pt>
                <c:pt idx="99">
                  <c:v>57.670862376847417</c:v>
                </c:pt>
                <c:pt idx="100">
                  <c:v>57.824643662369432</c:v>
                </c:pt>
                <c:pt idx="101">
                  <c:v>58.170512533929333</c:v>
                </c:pt>
                <c:pt idx="102">
                  <c:v>58.560442426256401</c:v>
                </c:pt>
                <c:pt idx="103">
                  <c:v>58.972921300808217</c:v>
                </c:pt>
                <c:pt idx="104">
                  <c:v>59.339785523052051</c:v>
                </c:pt>
                <c:pt idx="105">
                  <c:v>59.402764199253433</c:v>
                </c:pt>
                <c:pt idx="106">
                  <c:v>59.604358246720544</c:v>
                </c:pt>
                <c:pt idx="107">
                  <c:v>59.908812340807636</c:v>
                </c:pt>
                <c:pt idx="108">
                  <c:v>60.273101441190597</c:v>
                </c:pt>
                <c:pt idx="109">
                  <c:v>60.69424105968028</c:v>
                </c:pt>
                <c:pt idx="110">
                  <c:v>60.998158785446826</c:v>
                </c:pt>
                <c:pt idx="111">
                  <c:v>61.194053893759936</c:v>
                </c:pt>
                <c:pt idx="112">
                  <c:v>61.236772608237921</c:v>
                </c:pt>
                <c:pt idx="113">
                  <c:v>61.636070403344689</c:v>
                </c:pt>
                <c:pt idx="114">
                  <c:v>61.669057177684294</c:v>
                </c:pt>
              </c:numCache>
            </c:numRef>
          </c:val>
        </c:ser>
        <c:marker val="1"/>
        <c:axId val="90106496"/>
        <c:axId val="90104576"/>
      </c:lineChart>
      <c:lineChart>
        <c:grouping val="standard"/>
        <c:ser>
          <c:idx val="1"/>
          <c:order val="1"/>
          <c:tx>
            <c:v>Supply</c:v>
          </c:tx>
          <c:marker>
            <c:symbol val="none"/>
          </c:marker>
          <c:cat>
            <c:strRef>
              <c:f>'Market Data'!$A$13:$A$127</c:f>
              <c:strCache>
                <c:ptCount val="115"/>
                <c:pt idx="0">
                  <c:v>Dec 02</c:v>
                </c:pt>
                <c:pt idx="1">
                  <c:v>Jan 03</c:v>
                </c:pt>
                <c:pt idx="2">
                  <c:v>Feb 03</c:v>
                </c:pt>
                <c:pt idx="3">
                  <c:v>Mar 03</c:v>
                </c:pt>
                <c:pt idx="4">
                  <c:v>Apr 03</c:v>
                </c:pt>
                <c:pt idx="5">
                  <c:v>May 03</c:v>
                </c:pt>
                <c:pt idx="6">
                  <c:v>Jun 03</c:v>
                </c:pt>
                <c:pt idx="7">
                  <c:v>Jul 03</c:v>
                </c:pt>
                <c:pt idx="8">
                  <c:v>Aug 03</c:v>
                </c:pt>
                <c:pt idx="9">
                  <c:v>Sep 03</c:v>
                </c:pt>
                <c:pt idx="10">
                  <c:v>Oct 03</c:v>
                </c:pt>
                <c:pt idx="11">
                  <c:v>Nov 03</c:v>
                </c:pt>
                <c:pt idx="12">
                  <c:v>Dec 03</c:v>
                </c:pt>
                <c:pt idx="13">
                  <c:v>Jan 04</c:v>
                </c:pt>
                <c:pt idx="14">
                  <c:v>Feb 04</c:v>
                </c:pt>
                <c:pt idx="15">
                  <c:v>Mar 04</c:v>
                </c:pt>
                <c:pt idx="16">
                  <c:v>Apr 04</c:v>
                </c:pt>
                <c:pt idx="17">
                  <c:v>May 04</c:v>
                </c:pt>
                <c:pt idx="18">
                  <c:v>Jun 04</c:v>
                </c:pt>
                <c:pt idx="19">
                  <c:v>Jul 04</c:v>
                </c:pt>
                <c:pt idx="20">
                  <c:v>Aug 04</c:v>
                </c:pt>
                <c:pt idx="21">
                  <c:v>Sep 04</c:v>
                </c:pt>
                <c:pt idx="22">
                  <c:v>Oct 04</c:v>
                </c:pt>
                <c:pt idx="23">
                  <c:v>Nov 04</c:v>
                </c:pt>
                <c:pt idx="24">
                  <c:v>Dec 04</c:v>
                </c:pt>
                <c:pt idx="25">
                  <c:v>Jan 05</c:v>
                </c:pt>
                <c:pt idx="26">
                  <c:v>Feb 05</c:v>
                </c:pt>
                <c:pt idx="27">
                  <c:v>Mar 05</c:v>
                </c:pt>
                <c:pt idx="28">
                  <c:v>Apr 05</c:v>
                </c:pt>
                <c:pt idx="29">
                  <c:v>May 05</c:v>
                </c:pt>
                <c:pt idx="30">
                  <c:v>Jun 05</c:v>
                </c:pt>
                <c:pt idx="31">
                  <c:v>Jul 05</c:v>
                </c:pt>
                <c:pt idx="32">
                  <c:v>Aug 05</c:v>
                </c:pt>
                <c:pt idx="33">
                  <c:v>Sep 05</c:v>
                </c:pt>
                <c:pt idx="34">
                  <c:v>Oct 05</c:v>
                </c:pt>
                <c:pt idx="35">
                  <c:v>Nov 05</c:v>
                </c:pt>
                <c:pt idx="36">
                  <c:v>Dec 05</c:v>
                </c:pt>
                <c:pt idx="37">
                  <c:v>Jan 06</c:v>
                </c:pt>
                <c:pt idx="38">
                  <c:v>Feb 06</c:v>
                </c:pt>
                <c:pt idx="39">
                  <c:v>Mar 06</c:v>
                </c:pt>
                <c:pt idx="40">
                  <c:v>Apr 06</c:v>
                </c:pt>
                <c:pt idx="41">
                  <c:v>May 06</c:v>
                </c:pt>
                <c:pt idx="42">
                  <c:v>Jun 06</c:v>
                </c:pt>
                <c:pt idx="43">
                  <c:v>Jul 06</c:v>
                </c:pt>
                <c:pt idx="44">
                  <c:v>Aug 06</c:v>
                </c:pt>
                <c:pt idx="45">
                  <c:v>Sep 06</c:v>
                </c:pt>
                <c:pt idx="46">
                  <c:v>Oct 06</c:v>
                </c:pt>
                <c:pt idx="47">
                  <c:v>Nov 06</c:v>
                </c:pt>
                <c:pt idx="48">
                  <c:v>Dec 06</c:v>
                </c:pt>
                <c:pt idx="49">
                  <c:v>Jan 07</c:v>
                </c:pt>
                <c:pt idx="50">
                  <c:v>Feb 07</c:v>
                </c:pt>
                <c:pt idx="51">
                  <c:v>Mar 07</c:v>
                </c:pt>
                <c:pt idx="52">
                  <c:v>Apr 07</c:v>
                </c:pt>
                <c:pt idx="53">
                  <c:v>May 07</c:v>
                </c:pt>
                <c:pt idx="54">
                  <c:v>Jun 07</c:v>
                </c:pt>
                <c:pt idx="55">
                  <c:v>Jul 07</c:v>
                </c:pt>
                <c:pt idx="56">
                  <c:v>Aug 07</c:v>
                </c:pt>
                <c:pt idx="57">
                  <c:v>Sep 07</c:v>
                </c:pt>
                <c:pt idx="58">
                  <c:v>Oct 07</c:v>
                </c:pt>
                <c:pt idx="59">
                  <c:v>Nov 07</c:v>
                </c:pt>
                <c:pt idx="60">
                  <c:v>Dec 07</c:v>
                </c:pt>
                <c:pt idx="61">
                  <c:v>Jan 08</c:v>
                </c:pt>
                <c:pt idx="62">
                  <c:v>Feb 08</c:v>
                </c:pt>
                <c:pt idx="63">
                  <c:v>Mar 08</c:v>
                </c:pt>
                <c:pt idx="64">
                  <c:v>Apr 08</c:v>
                </c:pt>
                <c:pt idx="65">
                  <c:v>May 08</c:v>
                </c:pt>
                <c:pt idx="66">
                  <c:v>Jun 08</c:v>
                </c:pt>
                <c:pt idx="67">
                  <c:v>Jul 08</c:v>
                </c:pt>
                <c:pt idx="68">
                  <c:v>Aug 08</c:v>
                </c:pt>
                <c:pt idx="69">
                  <c:v>Sep 08</c:v>
                </c:pt>
                <c:pt idx="70">
                  <c:v>Oct 08</c:v>
                </c:pt>
                <c:pt idx="71">
                  <c:v>Nov 08</c:v>
                </c:pt>
                <c:pt idx="72">
                  <c:v>Dec 08</c:v>
                </c:pt>
                <c:pt idx="73">
                  <c:v>Jan 09</c:v>
                </c:pt>
                <c:pt idx="74">
                  <c:v>Feb 09</c:v>
                </c:pt>
                <c:pt idx="75">
                  <c:v>Mar 09</c:v>
                </c:pt>
                <c:pt idx="76">
                  <c:v>Apr 09</c:v>
                </c:pt>
                <c:pt idx="77">
                  <c:v>May 09</c:v>
                </c:pt>
                <c:pt idx="78">
                  <c:v>Jun 09</c:v>
                </c:pt>
                <c:pt idx="79">
                  <c:v>Jul 09</c:v>
                </c:pt>
                <c:pt idx="80">
                  <c:v>Aug 09</c:v>
                </c:pt>
                <c:pt idx="81">
                  <c:v>Sep 09</c:v>
                </c:pt>
                <c:pt idx="82">
                  <c:v>Oct 09</c:v>
                </c:pt>
                <c:pt idx="83">
                  <c:v>Nov 09</c:v>
                </c:pt>
                <c:pt idx="84">
                  <c:v>Dec 09</c:v>
                </c:pt>
                <c:pt idx="85">
                  <c:v>Jan 10</c:v>
                </c:pt>
                <c:pt idx="86">
                  <c:v>Feb 10</c:v>
                </c:pt>
                <c:pt idx="87">
                  <c:v>Mar 10</c:v>
                </c:pt>
                <c:pt idx="88">
                  <c:v>Apr 10</c:v>
                </c:pt>
                <c:pt idx="89">
                  <c:v>May 10</c:v>
                </c:pt>
                <c:pt idx="90">
                  <c:v>Jun 10</c:v>
                </c:pt>
                <c:pt idx="91">
                  <c:v>Jul 10</c:v>
                </c:pt>
                <c:pt idx="92">
                  <c:v>Aug 10</c:v>
                </c:pt>
                <c:pt idx="93">
                  <c:v>Sept 10</c:v>
                </c:pt>
                <c:pt idx="94">
                  <c:v>Oct 10</c:v>
                </c:pt>
                <c:pt idx="95">
                  <c:v>Nov 10</c:v>
                </c:pt>
                <c:pt idx="96">
                  <c:v>Dec 10</c:v>
                </c:pt>
                <c:pt idx="97">
                  <c:v>Jan 11</c:v>
                </c:pt>
                <c:pt idx="98">
                  <c:v>Feb 11</c:v>
                </c:pt>
                <c:pt idx="99">
                  <c:v>Mar 11</c:v>
                </c:pt>
                <c:pt idx="100">
                  <c:v>Apr 11</c:v>
                </c:pt>
                <c:pt idx="101">
                  <c:v>May 11</c:v>
                </c:pt>
                <c:pt idx="102">
                  <c:v>Jun 11</c:v>
                </c:pt>
                <c:pt idx="103">
                  <c:v>Jul 11</c:v>
                </c:pt>
                <c:pt idx="104">
                  <c:v>Aug 11</c:v>
                </c:pt>
                <c:pt idx="105">
                  <c:v>Sept 11</c:v>
                </c:pt>
                <c:pt idx="106">
                  <c:v>Oct 11</c:v>
                </c:pt>
                <c:pt idx="107">
                  <c:v>Nov 11</c:v>
                </c:pt>
                <c:pt idx="108">
                  <c:v>Dec 11</c:v>
                </c:pt>
                <c:pt idx="109">
                  <c:v>Jan 12</c:v>
                </c:pt>
                <c:pt idx="110">
                  <c:v>Feb 12</c:v>
                </c:pt>
                <c:pt idx="111">
                  <c:v>Mar 12</c:v>
                </c:pt>
                <c:pt idx="112">
                  <c:v>Apr 12</c:v>
                </c:pt>
                <c:pt idx="113">
                  <c:v>May 12</c:v>
                </c:pt>
                <c:pt idx="114">
                  <c:v>Jun 12</c:v>
                </c:pt>
              </c:strCache>
            </c:strRef>
          </c:cat>
          <c:val>
            <c:numRef>
              <c:f>'Market Data'!$E$13:$E$127</c:f>
              <c:numCache>
                <c:formatCode>General</c:formatCode>
                <c:ptCount val="115"/>
                <c:pt idx="0">
                  <c:v>434267.83333333331</c:v>
                </c:pt>
                <c:pt idx="1">
                  <c:v>436081.33333333331</c:v>
                </c:pt>
                <c:pt idx="2">
                  <c:v>437600.33333333331</c:v>
                </c:pt>
                <c:pt idx="3">
                  <c:v>439202</c:v>
                </c:pt>
                <c:pt idx="4">
                  <c:v>440752</c:v>
                </c:pt>
                <c:pt idx="5">
                  <c:v>442405.33333333331</c:v>
                </c:pt>
                <c:pt idx="6">
                  <c:v>444005.33333333331</c:v>
                </c:pt>
                <c:pt idx="7">
                  <c:v>445880.83333333331</c:v>
                </c:pt>
                <c:pt idx="8">
                  <c:v>447709.83333333331</c:v>
                </c:pt>
                <c:pt idx="9">
                  <c:v>449804.83333333331</c:v>
                </c:pt>
                <c:pt idx="10">
                  <c:v>451207.58333333331</c:v>
                </c:pt>
                <c:pt idx="11">
                  <c:v>452325.08333333331</c:v>
                </c:pt>
                <c:pt idx="12">
                  <c:v>453479.83333333331</c:v>
                </c:pt>
                <c:pt idx="13">
                  <c:v>454634.58333333331</c:v>
                </c:pt>
                <c:pt idx="14">
                  <c:v>455677.58333333331</c:v>
                </c:pt>
                <c:pt idx="15">
                  <c:v>456429.33333333331</c:v>
                </c:pt>
                <c:pt idx="16">
                  <c:v>457156.83333333331</c:v>
                </c:pt>
                <c:pt idx="17">
                  <c:v>457908.58333333331</c:v>
                </c:pt>
                <c:pt idx="18">
                  <c:v>458636.08333333331</c:v>
                </c:pt>
                <c:pt idx="19">
                  <c:v>458925.41666666669</c:v>
                </c:pt>
                <c:pt idx="20">
                  <c:v>459736.58333333331</c:v>
                </c:pt>
                <c:pt idx="21">
                  <c:v>460196.58333333331</c:v>
                </c:pt>
                <c:pt idx="22">
                  <c:v>460671.91666666669</c:v>
                </c:pt>
                <c:pt idx="23">
                  <c:v>461131.91666666669</c:v>
                </c:pt>
                <c:pt idx="24">
                  <c:v>461607.25</c:v>
                </c:pt>
                <c:pt idx="25">
                  <c:v>462082.58333333331</c:v>
                </c:pt>
                <c:pt idx="26">
                  <c:v>462479.25</c:v>
                </c:pt>
                <c:pt idx="27">
                  <c:v>462918.41666666669</c:v>
                </c:pt>
                <c:pt idx="28">
                  <c:v>463343.41666666669</c:v>
                </c:pt>
                <c:pt idx="29">
                  <c:v>463782.58333333331</c:v>
                </c:pt>
                <c:pt idx="30">
                  <c:v>464207.58333333331</c:v>
                </c:pt>
                <c:pt idx="31">
                  <c:v>464646.75</c:v>
                </c:pt>
                <c:pt idx="32">
                  <c:v>464610.58333333331</c:v>
                </c:pt>
                <c:pt idx="33">
                  <c:v>464520.58333333331</c:v>
                </c:pt>
                <c:pt idx="34">
                  <c:v>464427.58333333331</c:v>
                </c:pt>
                <c:pt idx="35">
                  <c:v>464337.58333333331</c:v>
                </c:pt>
                <c:pt idx="36">
                  <c:v>464244.58333333331</c:v>
                </c:pt>
                <c:pt idx="37">
                  <c:v>464151.58333333331</c:v>
                </c:pt>
                <c:pt idx="38">
                  <c:v>464100.25</c:v>
                </c:pt>
                <c:pt idx="39">
                  <c:v>464043.41666666669</c:v>
                </c:pt>
                <c:pt idx="40">
                  <c:v>463988.41666666669</c:v>
                </c:pt>
                <c:pt idx="41">
                  <c:v>463931.58333333331</c:v>
                </c:pt>
                <c:pt idx="42">
                  <c:v>463876.58333333331</c:v>
                </c:pt>
                <c:pt idx="43">
                  <c:v>463819.75</c:v>
                </c:pt>
                <c:pt idx="44">
                  <c:v>463762.91666666669</c:v>
                </c:pt>
                <c:pt idx="45">
                  <c:v>463762.91666666669</c:v>
                </c:pt>
                <c:pt idx="46">
                  <c:v>463762.91666666669</c:v>
                </c:pt>
                <c:pt idx="47">
                  <c:v>463762.91666666669</c:v>
                </c:pt>
                <c:pt idx="48">
                  <c:v>463762.91666666669</c:v>
                </c:pt>
                <c:pt idx="49">
                  <c:v>463452.91666666669</c:v>
                </c:pt>
                <c:pt idx="50">
                  <c:v>463172.91666666669</c:v>
                </c:pt>
                <c:pt idx="51">
                  <c:v>462862.91666666669</c:v>
                </c:pt>
                <c:pt idx="52">
                  <c:v>462562.91666666669</c:v>
                </c:pt>
                <c:pt idx="53">
                  <c:v>462252.91666666669</c:v>
                </c:pt>
                <c:pt idx="54">
                  <c:v>461952.91666666669</c:v>
                </c:pt>
                <c:pt idx="55">
                  <c:v>461642.91666666669</c:v>
                </c:pt>
                <c:pt idx="56">
                  <c:v>462624.58333333331</c:v>
                </c:pt>
                <c:pt idx="57">
                  <c:v>463574.58333333331</c:v>
                </c:pt>
                <c:pt idx="58">
                  <c:v>464556.25</c:v>
                </c:pt>
                <c:pt idx="59">
                  <c:v>465506.25</c:v>
                </c:pt>
                <c:pt idx="60">
                  <c:v>466487.91666666669</c:v>
                </c:pt>
                <c:pt idx="61">
                  <c:v>467779.58333333331</c:v>
                </c:pt>
                <c:pt idx="62">
                  <c:v>468946.25</c:v>
                </c:pt>
                <c:pt idx="63">
                  <c:v>470237.91666666669</c:v>
                </c:pt>
                <c:pt idx="64">
                  <c:v>471487.91666666669</c:v>
                </c:pt>
                <c:pt idx="65">
                  <c:v>472779.58333333331</c:v>
                </c:pt>
                <c:pt idx="66">
                  <c:v>474029.58333333331</c:v>
                </c:pt>
                <c:pt idx="67">
                  <c:v>475321.25</c:v>
                </c:pt>
                <c:pt idx="68">
                  <c:v>475628.66666666669</c:v>
                </c:pt>
                <c:pt idx="69">
                  <c:v>476471.16666666669</c:v>
                </c:pt>
                <c:pt idx="70">
                  <c:v>477760.25</c:v>
                </c:pt>
                <c:pt idx="71">
                  <c:v>479007.75</c:v>
                </c:pt>
                <c:pt idx="72">
                  <c:v>480252.91666666669</c:v>
                </c:pt>
                <c:pt idx="73">
                  <c:v>481498.08333333331</c:v>
                </c:pt>
                <c:pt idx="74">
                  <c:v>482620.41666666669</c:v>
                </c:pt>
                <c:pt idx="75">
                  <c:v>484188.5</c:v>
                </c:pt>
                <c:pt idx="76">
                  <c:v>485706</c:v>
                </c:pt>
                <c:pt idx="77">
                  <c:v>487276.66666666669</c:v>
                </c:pt>
                <c:pt idx="78">
                  <c:v>488796.66666666669</c:v>
                </c:pt>
                <c:pt idx="79">
                  <c:v>490367.33333333331</c:v>
                </c:pt>
                <c:pt idx="80">
                  <c:v>491630.58333333331</c:v>
                </c:pt>
                <c:pt idx="81">
                  <c:v>492318.08333333331</c:v>
                </c:pt>
                <c:pt idx="82">
                  <c:v>492610</c:v>
                </c:pt>
                <c:pt idx="83">
                  <c:v>492892.5</c:v>
                </c:pt>
                <c:pt idx="84">
                  <c:v>492815</c:v>
                </c:pt>
                <c:pt idx="85">
                  <c:v>492737.5</c:v>
                </c:pt>
                <c:pt idx="86">
                  <c:v>492665.16666666669</c:v>
                </c:pt>
                <c:pt idx="87">
                  <c:v>492259.58333333331</c:v>
                </c:pt>
                <c:pt idx="88">
                  <c:v>491864.58333333331</c:v>
                </c:pt>
                <c:pt idx="89">
                  <c:v>492089.33333333331</c:v>
                </c:pt>
                <c:pt idx="90">
                  <c:v>492306.83333333331</c:v>
                </c:pt>
                <c:pt idx="91">
                  <c:v>492531.58333333331</c:v>
                </c:pt>
                <c:pt idx="92">
                  <c:v>492756.33333333331</c:v>
                </c:pt>
                <c:pt idx="93">
                  <c:v>492963.83333333331</c:v>
                </c:pt>
                <c:pt idx="94">
                  <c:v>493180.83333333331</c:v>
                </c:pt>
                <c:pt idx="95">
                  <c:v>493390.83333333331</c:v>
                </c:pt>
                <c:pt idx="96">
                  <c:v>494005.66666666669</c:v>
                </c:pt>
                <c:pt idx="97">
                  <c:v>493520</c:v>
                </c:pt>
                <c:pt idx="98">
                  <c:v>493093</c:v>
                </c:pt>
                <c:pt idx="99">
                  <c:v>492721</c:v>
                </c:pt>
                <c:pt idx="100">
                  <c:v>492363.5</c:v>
                </c:pt>
                <c:pt idx="101">
                  <c:v>490774.75</c:v>
                </c:pt>
                <c:pt idx="102">
                  <c:v>489234.75</c:v>
                </c:pt>
                <c:pt idx="103">
                  <c:v>487643.41666666669</c:v>
                </c:pt>
                <c:pt idx="104">
                  <c:v>484212.75</c:v>
                </c:pt>
                <c:pt idx="105">
                  <c:v>480892.75</c:v>
                </c:pt>
                <c:pt idx="106">
                  <c:v>477459.5</c:v>
                </c:pt>
                <c:pt idx="107">
                  <c:v>474132</c:v>
                </c:pt>
                <c:pt idx="108">
                  <c:v>470657.41666666669</c:v>
                </c:pt>
                <c:pt idx="109">
                  <c:v>467293.91666666669</c:v>
                </c:pt>
                <c:pt idx="110">
                  <c:v>464248.91666666669</c:v>
                </c:pt>
                <c:pt idx="111">
                  <c:v>460771.75</c:v>
                </c:pt>
                <c:pt idx="112">
                  <c:v>458466.75</c:v>
                </c:pt>
                <c:pt idx="113">
                  <c:v>456671.33333333331</c:v>
                </c:pt>
                <c:pt idx="114">
                  <c:v>454936.33333333331</c:v>
                </c:pt>
              </c:numCache>
            </c:numRef>
          </c:val>
        </c:ser>
        <c:ser>
          <c:idx val="2"/>
          <c:order val="2"/>
          <c:tx>
            <c:v>Demand</c:v>
          </c:tx>
          <c:marker>
            <c:symbol val="none"/>
          </c:marker>
          <c:cat>
            <c:strRef>
              <c:f>'Market Data'!$A$13:$A$127</c:f>
              <c:strCache>
                <c:ptCount val="115"/>
                <c:pt idx="0">
                  <c:v>Dec 02</c:v>
                </c:pt>
                <c:pt idx="1">
                  <c:v>Jan 03</c:v>
                </c:pt>
                <c:pt idx="2">
                  <c:v>Feb 03</c:v>
                </c:pt>
                <c:pt idx="3">
                  <c:v>Mar 03</c:v>
                </c:pt>
                <c:pt idx="4">
                  <c:v>Apr 03</c:v>
                </c:pt>
                <c:pt idx="5">
                  <c:v>May 03</c:v>
                </c:pt>
                <c:pt idx="6">
                  <c:v>Jun 03</c:v>
                </c:pt>
                <c:pt idx="7">
                  <c:v>Jul 03</c:v>
                </c:pt>
                <c:pt idx="8">
                  <c:v>Aug 03</c:v>
                </c:pt>
                <c:pt idx="9">
                  <c:v>Sep 03</c:v>
                </c:pt>
                <c:pt idx="10">
                  <c:v>Oct 03</c:v>
                </c:pt>
                <c:pt idx="11">
                  <c:v>Nov 03</c:v>
                </c:pt>
                <c:pt idx="12">
                  <c:v>Dec 03</c:v>
                </c:pt>
                <c:pt idx="13">
                  <c:v>Jan 04</c:v>
                </c:pt>
                <c:pt idx="14">
                  <c:v>Feb 04</c:v>
                </c:pt>
                <c:pt idx="15">
                  <c:v>Mar 04</c:v>
                </c:pt>
                <c:pt idx="16">
                  <c:v>Apr 04</c:v>
                </c:pt>
                <c:pt idx="17">
                  <c:v>May 04</c:v>
                </c:pt>
                <c:pt idx="18">
                  <c:v>Jun 04</c:v>
                </c:pt>
                <c:pt idx="19">
                  <c:v>Jul 04</c:v>
                </c:pt>
                <c:pt idx="20">
                  <c:v>Aug 04</c:v>
                </c:pt>
                <c:pt idx="21">
                  <c:v>Sep 04</c:v>
                </c:pt>
                <c:pt idx="22">
                  <c:v>Oct 04</c:v>
                </c:pt>
                <c:pt idx="23">
                  <c:v>Nov 04</c:v>
                </c:pt>
                <c:pt idx="24">
                  <c:v>Dec 04</c:v>
                </c:pt>
                <c:pt idx="25">
                  <c:v>Jan 05</c:v>
                </c:pt>
                <c:pt idx="26">
                  <c:v>Feb 05</c:v>
                </c:pt>
                <c:pt idx="27">
                  <c:v>Mar 05</c:v>
                </c:pt>
                <c:pt idx="28">
                  <c:v>Apr 05</c:v>
                </c:pt>
                <c:pt idx="29">
                  <c:v>May 05</c:v>
                </c:pt>
                <c:pt idx="30">
                  <c:v>Jun 05</c:v>
                </c:pt>
                <c:pt idx="31">
                  <c:v>Jul 05</c:v>
                </c:pt>
                <c:pt idx="32">
                  <c:v>Aug 05</c:v>
                </c:pt>
                <c:pt idx="33">
                  <c:v>Sep 05</c:v>
                </c:pt>
                <c:pt idx="34">
                  <c:v>Oct 05</c:v>
                </c:pt>
                <c:pt idx="35">
                  <c:v>Nov 05</c:v>
                </c:pt>
                <c:pt idx="36">
                  <c:v>Dec 05</c:v>
                </c:pt>
                <c:pt idx="37">
                  <c:v>Jan 06</c:v>
                </c:pt>
                <c:pt idx="38">
                  <c:v>Feb 06</c:v>
                </c:pt>
                <c:pt idx="39">
                  <c:v>Mar 06</c:v>
                </c:pt>
                <c:pt idx="40">
                  <c:v>Apr 06</c:v>
                </c:pt>
                <c:pt idx="41">
                  <c:v>May 06</c:v>
                </c:pt>
                <c:pt idx="42">
                  <c:v>Jun 06</c:v>
                </c:pt>
                <c:pt idx="43">
                  <c:v>Jul 06</c:v>
                </c:pt>
                <c:pt idx="44">
                  <c:v>Aug 06</c:v>
                </c:pt>
                <c:pt idx="45">
                  <c:v>Sep 06</c:v>
                </c:pt>
                <c:pt idx="46">
                  <c:v>Oct 06</c:v>
                </c:pt>
                <c:pt idx="47">
                  <c:v>Nov 06</c:v>
                </c:pt>
                <c:pt idx="48">
                  <c:v>Dec 06</c:v>
                </c:pt>
                <c:pt idx="49">
                  <c:v>Jan 07</c:v>
                </c:pt>
                <c:pt idx="50">
                  <c:v>Feb 07</c:v>
                </c:pt>
                <c:pt idx="51">
                  <c:v>Mar 07</c:v>
                </c:pt>
                <c:pt idx="52">
                  <c:v>Apr 07</c:v>
                </c:pt>
                <c:pt idx="53">
                  <c:v>May 07</c:v>
                </c:pt>
                <c:pt idx="54">
                  <c:v>Jun 07</c:v>
                </c:pt>
                <c:pt idx="55">
                  <c:v>Jul 07</c:v>
                </c:pt>
                <c:pt idx="56">
                  <c:v>Aug 07</c:v>
                </c:pt>
                <c:pt idx="57">
                  <c:v>Sep 07</c:v>
                </c:pt>
                <c:pt idx="58">
                  <c:v>Oct 07</c:v>
                </c:pt>
                <c:pt idx="59">
                  <c:v>Nov 07</c:v>
                </c:pt>
                <c:pt idx="60">
                  <c:v>Dec 07</c:v>
                </c:pt>
                <c:pt idx="61">
                  <c:v>Jan 08</c:v>
                </c:pt>
                <c:pt idx="62">
                  <c:v>Feb 08</c:v>
                </c:pt>
                <c:pt idx="63">
                  <c:v>Mar 08</c:v>
                </c:pt>
                <c:pt idx="64">
                  <c:v>Apr 08</c:v>
                </c:pt>
                <c:pt idx="65">
                  <c:v>May 08</c:v>
                </c:pt>
                <c:pt idx="66">
                  <c:v>Jun 08</c:v>
                </c:pt>
                <c:pt idx="67">
                  <c:v>Jul 08</c:v>
                </c:pt>
                <c:pt idx="68">
                  <c:v>Aug 08</c:v>
                </c:pt>
                <c:pt idx="69">
                  <c:v>Sep 08</c:v>
                </c:pt>
                <c:pt idx="70">
                  <c:v>Oct 08</c:v>
                </c:pt>
                <c:pt idx="71">
                  <c:v>Nov 08</c:v>
                </c:pt>
                <c:pt idx="72">
                  <c:v>Dec 08</c:v>
                </c:pt>
                <c:pt idx="73">
                  <c:v>Jan 09</c:v>
                </c:pt>
                <c:pt idx="74">
                  <c:v>Feb 09</c:v>
                </c:pt>
                <c:pt idx="75">
                  <c:v>Mar 09</c:v>
                </c:pt>
                <c:pt idx="76">
                  <c:v>Apr 09</c:v>
                </c:pt>
                <c:pt idx="77">
                  <c:v>May 09</c:v>
                </c:pt>
                <c:pt idx="78">
                  <c:v>Jun 09</c:v>
                </c:pt>
                <c:pt idx="79">
                  <c:v>Jul 09</c:v>
                </c:pt>
                <c:pt idx="80">
                  <c:v>Aug 09</c:v>
                </c:pt>
                <c:pt idx="81">
                  <c:v>Sep 09</c:v>
                </c:pt>
                <c:pt idx="82">
                  <c:v>Oct 09</c:v>
                </c:pt>
                <c:pt idx="83">
                  <c:v>Nov 09</c:v>
                </c:pt>
                <c:pt idx="84">
                  <c:v>Dec 09</c:v>
                </c:pt>
                <c:pt idx="85">
                  <c:v>Jan 10</c:v>
                </c:pt>
                <c:pt idx="86">
                  <c:v>Feb 10</c:v>
                </c:pt>
                <c:pt idx="87">
                  <c:v>Mar 10</c:v>
                </c:pt>
                <c:pt idx="88">
                  <c:v>Apr 10</c:v>
                </c:pt>
                <c:pt idx="89">
                  <c:v>May 10</c:v>
                </c:pt>
                <c:pt idx="90">
                  <c:v>Jun 10</c:v>
                </c:pt>
                <c:pt idx="91">
                  <c:v>Jul 10</c:v>
                </c:pt>
                <c:pt idx="92">
                  <c:v>Aug 10</c:v>
                </c:pt>
                <c:pt idx="93">
                  <c:v>Sept 10</c:v>
                </c:pt>
                <c:pt idx="94">
                  <c:v>Oct 10</c:v>
                </c:pt>
                <c:pt idx="95">
                  <c:v>Nov 10</c:v>
                </c:pt>
                <c:pt idx="96">
                  <c:v>Dec 10</c:v>
                </c:pt>
                <c:pt idx="97">
                  <c:v>Jan 11</c:v>
                </c:pt>
                <c:pt idx="98">
                  <c:v>Feb 11</c:v>
                </c:pt>
                <c:pt idx="99">
                  <c:v>Mar 11</c:v>
                </c:pt>
                <c:pt idx="100">
                  <c:v>Apr 11</c:v>
                </c:pt>
                <c:pt idx="101">
                  <c:v>May 11</c:v>
                </c:pt>
                <c:pt idx="102">
                  <c:v>Jun 11</c:v>
                </c:pt>
                <c:pt idx="103">
                  <c:v>Jul 11</c:v>
                </c:pt>
                <c:pt idx="104">
                  <c:v>Aug 11</c:v>
                </c:pt>
                <c:pt idx="105">
                  <c:v>Sept 11</c:v>
                </c:pt>
                <c:pt idx="106">
                  <c:v>Oct 11</c:v>
                </c:pt>
                <c:pt idx="107">
                  <c:v>Nov 11</c:v>
                </c:pt>
                <c:pt idx="108">
                  <c:v>Dec 11</c:v>
                </c:pt>
                <c:pt idx="109">
                  <c:v>Jan 12</c:v>
                </c:pt>
                <c:pt idx="110">
                  <c:v>Feb 12</c:v>
                </c:pt>
                <c:pt idx="111">
                  <c:v>Mar 12</c:v>
                </c:pt>
                <c:pt idx="112">
                  <c:v>Apr 12</c:v>
                </c:pt>
                <c:pt idx="113">
                  <c:v>May 12</c:v>
                </c:pt>
                <c:pt idx="114">
                  <c:v>Jun 12</c:v>
                </c:pt>
              </c:strCache>
            </c:strRef>
          </c:cat>
          <c:val>
            <c:numRef>
              <c:f>'Market Data'!$G$13:$G$127</c:f>
              <c:numCache>
                <c:formatCode>General</c:formatCode>
                <c:ptCount val="115"/>
                <c:pt idx="0">
                  <c:v>252547.16666666666</c:v>
                </c:pt>
                <c:pt idx="1">
                  <c:v>252726.25</c:v>
                </c:pt>
                <c:pt idx="2">
                  <c:v>253500.75</c:v>
                </c:pt>
                <c:pt idx="3">
                  <c:v>254144.5</c:v>
                </c:pt>
                <c:pt idx="4">
                  <c:v>253079.75</c:v>
                </c:pt>
                <c:pt idx="5">
                  <c:v>253930.33333333334</c:v>
                </c:pt>
                <c:pt idx="6">
                  <c:v>255929.41666666666</c:v>
                </c:pt>
                <c:pt idx="7">
                  <c:v>257305.83333333334</c:v>
                </c:pt>
                <c:pt idx="8">
                  <c:v>257628.91666666666</c:v>
                </c:pt>
                <c:pt idx="9">
                  <c:v>258907.83333333334</c:v>
                </c:pt>
                <c:pt idx="10">
                  <c:v>259341.25</c:v>
                </c:pt>
                <c:pt idx="11">
                  <c:v>258577.25</c:v>
                </c:pt>
                <c:pt idx="12">
                  <c:v>258918.41666666666</c:v>
                </c:pt>
                <c:pt idx="13">
                  <c:v>259718.91666666666</c:v>
                </c:pt>
                <c:pt idx="14">
                  <c:v>259909.41666666666</c:v>
                </c:pt>
                <c:pt idx="15">
                  <c:v>261017.58333333334</c:v>
                </c:pt>
                <c:pt idx="16">
                  <c:v>262737.75</c:v>
                </c:pt>
                <c:pt idx="17">
                  <c:v>263609.33333333331</c:v>
                </c:pt>
                <c:pt idx="18">
                  <c:v>264116.91666666669</c:v>
                </c:pt>
                <c:pt idx="19">
                  <c:v>265332.75</c:v>
                </c:pt>
                <c:pt idx="20">
                  <c:v>265187.25</c:v>
                </c:pt>
                <c:pt idx="21">
                  <c:v>266502.66666666669</c:v>
                </c:pt>
                <c:pt idx="22">
                  <c:v>267071.58333333331</c:v>
                </c:pt>
                <c:pt idx="23">
                  <c:v>269194.16666666669</c:v>
                </c:pt>
                <c:pt idx="24">
                  <c:v>269680.83333333331</c:v>
                </c:pt>
                <c:pt idx="25">
                  <c:v>270140.83333333331</c:v>
                </c:pt>
                <c:pt idx="26">
                  <c:v>270380</c:v>
                </c:pt>
                <c:pt idx="27">
                  <c:v>271056.08333333331</c:v>
                </c:pt>
                <c:pt idx="28">
                  <c:v>272205.83333333331</c:v>
                </c:pt>
                <c:pt idx="29">
                  <c:v>272453.91666666669</c:v>
                </c:pt>
                <c:pt idx="30">
                  <c:v>274357.08333333331</c:v>
                </c:pt>
                <c:pt idx="31">
                  <c:v>274927.25</c:v>
                </c:pt>
                <c:pt idx="32">
                  <c:v>277213.08333333331</c:v>
                </c:pt>
                <c:pt idx="33">
                  <c:v>277986.91666666669</c:v>
                </c:pt>
                <c:pt idx="34">
                  <c:v>279018</c:v>
                </c:pt>
                <c:pt idx="35">
                  <c:v>279409.5</c:v>
                </c:pt>
                <c:pt idx="36">
                  <c:v>279132.16666666669</c:v>
                </c:pt>
                <c:pt idx="37">
                  <c:v>279835.41666666669</c:v>
                </c:pt>
                <c:pt idx="38">
                  <c:v>281011.75</c:v>
                </c:pt>
                <c:pt idx="39">
                  <c:v>282775.83333333331</c:v>
                </c:pt>
                <c:pt idx="40">
                  <c:v>282814.5</c:v>
                </c:pt>
                <c:pt idx="41">
                  <c:v>284086.41666666669</c:v>
                </c:pt>
                <c:pt idx="42">
                  <c:v>283988.58333333331</c:v>
                </c:pt>
                <c:pt idx="43">
                  <c:v>285148.66666666669</c:v>
                </c:pt>
                <c:pt idx="44">
                  <c:v>286660.5</c:v>
                </c:pt>
                <c:pt idx="45">
                  <c:v>287386.91666666669</c:v>
                </c:pt>
                <c:pt idx="46">
                  <c:v>289693.41666666669</c:v>
                </c:pt>
                <c:pt idx="47">
                  <c:v>290963.58333333331</c:v>
                </c:pt>
                <c:pt idx="48">
                  <c:v>290771.66666666669</c:v>
                </c:pt>
                <c:pt idx="49">
                  <c:v>290661.83333333331</c:v>
                </c:pt>
                <c:pt idx="50">
                  <c:v>289824.08333333331</c:v>
                </c:pt>
                <c:pt idx="51">
                  <c:v>288983.33333333331</c:v>
                </c:pt>
                <c:pt idx="52">
                  <c:v>288888.33333333331</c:v>
                </c:pt>
                <c:pt idx="53">
                  <c:v>289280.75</c:v>
                </c:pt>
                <c:pt idx="54">
                  <c:v>289205.66666666669</c:v>
                </c:pt>
                <c:pt idx="55">
                  <c:v>288456.66666666669</c:v>
                </c:pt>
                <c:pt idx="56">
                  <c:v>288266.83333333331</c:v>
                </c:pt>
                <c:pt idx="57">
                  <c:v>288816.25</c:v>
                </c:pt>
                <c:pt idx="58">
                  <c:v>287833.33333333331</c:v>
                </c:pt>
                <c:pt idx="59">
                  <c:v>288787.08333333331</c:v>
                </c:pt>
                <c:pt idx="60">
                  <c:v>288884.91666666669</c:v>
                </c:pt>
                <c:pt idx="61">
                  <c:v>289066</c:v>
                </c:pt>
                <c:pt idx="62">
                  <c:v>289021.5</c:v>
                </c:pt>
                <c:pt idx="63">
                  <c:v>287995.66666666669</c:v>
                </c:pt>
                <c:pt idx="64">
                  <c:v>289777.75</c:v>
                </c:pt>
                <c:pt idx="65">
                  <c:v>288591.25</c:v>
                </c:pt>
                <c:pt idx="66">
                  <c:v>286734.41666666669</c:v>
                </c:pt>
                <c:pt idx="67">
                  <c:v>286182.91666666669</c:v>
                </c:pt>
                <c:pt idx="68">
                  <c:v>284397.16666666669</c:v>
                </c:pt>
                <c:pt idx="69">
                  <c:v>282557.33333333331</c:v>
                </c:pt>
                <c:pt idx="70">
                  <c:v>281592.25</c:v>
                </c:pt>
                <c:pt idx="71">
                  <c:v>278071.58333333331</c:v>
                </c:pt>
                <c:pt idx="72">
                  <c:v>276921.66666666669</c:v>
                </c:pt>
                <c:pt idx="73">
                  <c:v>274346.5</c:v>
                </c:pt>
                <c:pt idx="74">
                  <c:v>272467.16666666663</c:v>
                </c:pt>
                <c:pt idx="75">
                  <c:v>270714.74999999994</c:v>
                </c:pt>
                <c:pt idx="76">
                  <c:v>265558.08333333331</c:v>
                </c:pt>
                <c:pt idx="77">
                  <c:v>261627.49999999997</c:v>
                </c:pt>
                <c:pt idx="78">
                  <c:v>259447.99999999988</c:v>
                </c:pt>
                <c:pt idx="79">
                  <c:v>257385.16666666651</c:v>
                </c:pt>
                <c:pt idx="80">
                  <c:v>255385.41666666648</c:v>
                </c:pt>
                <c:pt idx="81">
                  <c:v>253194.99999999977</c:v>
                </c:pt>
                <c:pt idx="82">
                  <c:v>250416.99999999977</c:v>
                </c:pt>
                <c:pt idx="83">
                  <c:v>250058.74999999977</c:v>
                </c:pt>
                <c:pt idx="84">
                  <c:v>250409.48366666646</c:v>
                </c:pt>
                <c:pt idx="85">
                  <c:v>251297.44691666646</c:v>
                </c:pt>
                <c:pt idx="86">
                  <c:v>252360.9789166665</c:v>
                </c:pt>
                <c:pt idx="87">
                  <c:v>254673.48008333318</c:v>
                </c:pt>
                <c:pt idx="88">
                  <c:v>257922.80341666649</c:v>
                </c:pt>
                <c:pt idx="89">
                  <c:v>261586.98074999987</c:v>
                </c:pt>
                <c:pt idx="90">
                  <c:v>265359.42908333318</c:v>
                </c:pt>
                <c:pt idx="91">
                  <c:v>268980.17908333318</c:v>
                </c:pt>
                <c:pt idx="92">
                  <c:v>271931.01241666655</c:v>
                </c:pt>
                <c:pt idx="93">
                  <c:v>275602.59574999986</c:v>
                </c:pt>
                <c:pt idx="94">
                  <c:v>278670.33436153637</c:v>
                </c:pt>
                <c:pt idx="95">
                  <c:v>281853.33436153637</c:v>
                </c:pt>
                <c:pt idx="96">
                  <c:v>282246.6006948697</c:v>
                </c:pt>
                <c:pt idx="97">
                  <c:v>282748.97077820305</c:v>
                </c:pt>
                <c:pt idx="98">
                  <c:v>283545.85544486967</c:v>
                </c:pt>
                <c:pt idx="99">
                  <c:v>284551.1876115363</c:v>
                </c:pt>
                <c:pt idx="100">
                  <c:v>285082.11427820293</c:v>
                </c:pt>
                <c:pt idx="101">
                  <c:v>285806.60361153632</c:v>
                </c:pt>
                <c:pt idx="102">
                  <c:v>286576.65527820296</c:v>
                </c:pt>
                <c:pt idx="103">
                  <c:v>287494.07194486965</c:v>
                </c:pt>
                <c:pt idx="104">
                  <c:v>286963.90527820296</c:v>
                </c:pt>
                <c:pt idx="105">
                  <c:v>285033.82194486965</c:v>
                </c:pt>
                <c:pt idx="106">
                  <c:v>283803.66666666651</c:v>
                </c:pt>
                <c:pt idx="107">
                  <c:v>283282.66666666645</c:v>
                </c:pt>
                <c:pt idx="108">
                  <c:v>283585.16666666645</c:v>
                </c:pt>
                <c:pt idx="109">
                  <c:v>284117.96046666644</c:v>
                </c:pt>
                <c:pt idx="110">
                  <c:v>283864.86309999978</c:v>
                </c:pt>
                <c:pt idx="111">
                  <c:v>282834.28027083311</c:v>
                </c:pt>
                <c:pt idx="112">
                  <c:v>281667.96455416654</c:v>
                </c:pt>
                <c:pt idx="113">
                  <c:v>282367.23557416652</c:v>
                </c:pt>
                <c:pt idx="114">
                  <c:v>281232.25640749995</c:v>
                </c:pt>
              </c:numCache>
            </c:numRef>
          </c:val>
        </c:ser>
        <c:marker val="1"/>
        <c:axId val="101708544"/>
        <c:axId val="101618048"/>
      </c:lineChart>
      <c:valAx>
        <c:axId val="90104576"/>
        <c:scaling>
          <c:orientation val="minMax"/>
          <c:max val="100"/>
          <c:min val="33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Occupancy</a:t>
                </a:r>
              </a:p>
            </c:rich>
          </c:tx>
          <c:layout/>
        </c:title>
        <c:numFmt formatCode="#,##0" sourceLinked="0"/>
        <c:tickLblPos val="nextTo"/>
        <c:crossAx val="90106496"/>
        <c:crosses val="max"/>
        <c:crossBetween val="between"/>
      </c:valAx>
      <c:catAx>
        <c:axId val="90106496"/>
        <c:scaling>
          <c:orientation val="minMax"/>
        </c:scaling>
        <c:delete val="1"/>
        <c:axPos val="b"/>
        <c:tickLblPos val="none"/>
        <c:crossAx val="90104576"/>
        <c:crosses val="autoZero"/>
        <c:auto val="1"/>
        <c:lblAlgn val="ctr"/>
        <c:lblOffset val="100"/>
      </c:catAx>
      <c:valAx>
        <c:axId val="101618048"/>
        <c:scaling>
          <c:orientation val="minMax"/>
        </c:scaling>
        <c:axPos val="l"/>
        <c:numFmt formatCode="General" sourceLinked="1"/>
        <c:tickLblPos val="nextTo"/>
        <c:crossAx val="101708544"/>
        <c:crosses val="autoZero"/>
        <c:crossBetween val="between"/>
      </c:valAx>
      <c:catAx>
        <c:axId val="101708544"/>
        <c:scaling>
          <c:orientation val="minMax"/>
        </c:scaling>
        <c:delete val="1"/>
        <c:axPos val="b"/>
        <c:tickLblPos val="none"/>
        <c:crossAx val="101618048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Occupancy Tracks</a:t>
            </a:r>
          </a:p>
        </c:rich>
      </c:tx>
      <c:layout>
        <c:manualLayout>
          <c:xMode val="edge"/>
          <c:yMode val="edge"/>
          <c:x val="0.26608544967788172"/>
          <c:y val="4.599582241165732E-3"/>
        </c:manualLayout>
      </c:layout>
    </c:title>
    <c:plotArea>
      <c:layout>
        <c:manualLayout>
          <c:layoutTarget val="inner"/>
          <c:xMode val="edge"/>
          <c:yMode val="edge"/>
          <c:x val="7.5537872253600799E-2"/>
          <c:y val="0.15945404635835578"/>
          <c:w val="0.89854928911271259"/>
          <c:h val="0.75321994020277694"/>
        </c:manualLayout>
      </c:layout>
      <c:lineChart>
        <c:grouping val="standard"/>
        <c:ser>
          <c:idx val="0"/>
          <c:order val="0"/>
          <c:tx>
            <c:strRef>
              <c:f>'Market Segmentation Comparisons'!$B$2</c:f>
              <c:strCache>
                <c:ptCount val="1"/>
                <c:pt idx="0">
                  <c:v>Chicago</c:v>
                </c:pt>
              </c:strCache>
            </c:strRef>
          </c:tx>
          <c:cat>
            <c:numRef>
              <c:f>'Market Segmentation Comparisons'!$A$3:$A$13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Comparisons'!$B$3:$B$13</c:f>
              <c:numCache>
                <c:formatCode>0.0%</c:formatCode>
                <c:ptCount val="11"/>
                <c:pt idx="0">
                  <c:v>0.65</c:v>
                </c:pt>
                <c:pt idx="1">
                  <c:v>0.65300000000000002</c:v>
                </c:pt>
                <c:pt idx="2">
                  <c:v>0.67400000000000004</c:v>
                </c:pt>
                <c:pt idx="3">
                  <c:v>0.67900000000000005</c:v>
                </c:pt>
                <c:pt idx="4">
                  <c:v>0.70099999999999996</c:v>
                </c:pt>
                <c:pt idx="5">
                  <c:v>0.73899999999999999</c:v>
                </c:pt>
                <c:pt idx="6">
                  <c:v>0.745</c:v>
                </c:pt>
                <c:pt idx="7">
                  <c:v>0.71199999999999997</c:v>
                </c:pt>
                <c:pt idx="8">
                  <c:v>0.66400000000000003</c:v>
                </c:pt>
                <c:pt idx="9">
                  <c:v>0.69299999999999995</c:v>
                </c:pt>
                <c:pt idx="10">
                  <c:v>0.71699999999999997</c:v>
                </c:pt>
              </c:numCache>
            </c:numRef>
          </c:val>
        </c:ser>
        <c:ser>
          <c:idx val="1"/>
          <c:order val="1"/>
          <c:tx>
            <c:strRef>
              <c:f>'Market Segmentation Comparisons'!$C$2</c:f>
              <c:strCache>
                <c:ptCount val="1"/>
                <c:pt idx="0">
                  <c:v>O'Hare</c:v>
                </c:pt>
              </c:strCache>
            </c:strRef>
          </c:tx>
          <c:cat>
            <c:numRef>
              <c:f>'Market Segmentation Comparisons'!$A$3:$A$13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Comparisons'!$C$3:$C$13</c:f>
              <c:numCache>
                <c:formatCode>0.0%</c:formatCode>
                <c:ptCount val="11"/>
                <c:pt idx="0">
                  <c:v>0.61899999999999999</c:v>
                </c:pt>
                <c:pt idx="1">
                  <c:v>0.61499999999999999</c:v>
                </c:pt>
                <c:pt idx="2">
                  <c:v>0.622</c:v>
                </c:pt>
                <c:pt idx="3">
                  <c:v>0.65900000000000003</c:v>
                </c:pt>
                <c:pt idx="4">
                  <c:v>0.68400000000000005</c:v>
                </c:pt>
                <c:pt idx="5">
                  <c:v>0.72599999999999998</c:v>
                </c:pt>
                <c:pt idx="6">
                  <c:v>0.72199999999999998</c:v>
                </c:pt>
                <c:pt idx="7">
                  <c:v>0.67</c:v>
                </c:pt>
                <c:pt idx="8">
                  <c:v>0.55400000000000005</c:v>
                </c:pt>
                <c:pt idx="9">
                  <c:v>0.64600000000000002</c:v>
                </c:pt>
                <c:pt idx="10">
                  <c:v>0.66200000000000003</c:v>
                </c:pt>
              </c:numCache>
            </c:numRef>
          </c:val>
        </c:ser>
        <c:ser>
          <c:idx val="2"/>
          <c:order val="2"/>
          <c:tx>
            <c:strRef>
              <c:f>'Market Segmentation Comparisons'!$D$2</c:f>
              <c:strCache>
                <c:ptCount val="1"/>
                <c:pt idx="0">
                  <c:v>Suburbs</c:v>
                </c:pt>
              </c:strCache>
            </c:strRef>
          </c:tx>
          <c:spPr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'Market Segmentation Comparisons'!$A$3:$A$13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Comparisons'!$D$3:$D$13</c:f>
              <c:numCache>
                <c:formatCode>0.0%</c:formatCode>
                <c:ptCount val="11"/>
                <c:pt idx="0">
                  <c:v>0.61799999999999999</c:v>
                </c:pt>
                <c:pt idx="1">
                  <c:v>0.58399999999999996</c:v>
                </c:pt>
                <c:pt idx="2">
                  <c:v>0.56599999999999995</c:v>
                </c:pt>
                <c:pt idx="3">
                  <c:v>0.57899999999999996</c:v>
                </c:pt>
                <c:pt idx="4">
                  <c:v>0.60099999999999998</c:v>
                </c:pt>
                <c:pt idx="5">
                  <c:v>0.626</c:v>
                </c:pt>
                <c:pt idx="6">
                  <c:v>0.61899999999999999</c:v>
                </c:pt>
                <c:pt idx="7">
                  <c:v>0.57599999999999996</c:v>
                </c:pt>
                <c:pt idx="8">
                  <c:v>0.505</c:v>
                </c:pt>
                <c:pt idx="9">
                  <c:v>0.57099999999999995</c:v>
                </c:pt>
                <c:pt idx="10">
                  <c:v>0.60199999999999998</c:v>
                </c:pt>
              </c:numCache>
            </c:numRef>
          </c:val>
        </c:ser>
        <c:ser>
          <c:idx val="3"/>
          <c:order val="3"/>
          <c:tx>
            <c:strRef>
              <c:f>'Market Segmentation Comparisons'!$E$2</c:f>
              <c:strCache>
                <c:ptCount val="1"/>
                <c:pt idx="0">
                  <c:v>Luxury</c:v>
                </c:pt>
              </c:strCache>
            </c:strRef>
          </c:tx>
          <c:cat>
            <c:numRef>
              <c:f>'Market Segmentation Comparisons'!$A$3:$A$13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Comparisons'!$E$3:$E$13</c:f>
              <c:numCache>
                <c:formatCode>0.0%</c:formatCode>
                <c:ptCount val="11"/>
                <c:pt idx="0">
                  <c:v>0.66100000000000003</c:v>
                </c:pt>
                <c:pt idx="1">
                  <c:v>0.67</c:v>
                </c:pt>
                <c:pt idx="2">
                  <c:v>0.68300000000000005</c:v>
                </c:pt>
                <c:pt idx="3">
                  <c:v>0.69799999999999995</c:v>
                </c:pt>
                <c:pt idx="4">
                  <c:v>0.70699999999999996</c:v>
                </c:pt>
                <c:pt idx="5">
                  <c:v>0.73799999999999999</c:v>
                </c:pt>
                <c:pt idx="6">
                  <c:v>0.72776385483092698</c:v>
                </c:pt>
                <c:pt idx="7">
                  <c:v>0.69001410767884697</c:v>
                </c:pt>
                <c:pt idx="8">
                  <c:v>0.63075810295311197</c:v>
                </c:pt>
                <c:pt idx="9">
                  <c:v>0.66638697287784598</c:v>
                </c:pt>
                <c:pt idx="10">
                  <c:v>0.69414796153664005</c:v>
                </c:pt>
              </c:numCache>
            </c:numRef>
          </c:val>
        </c:ser>
        <c:ser>
          <c:idx val="4"/>
          <c:order val="4"/>
          <c:tx>
            <c:strRef>
              <c:f>'Market Segmentation Comparisons'!$F$2</c:f>
              <c:strCache>
                <c:ptCount val="1"/>
                <c:pt idx="0">
                  <c:v>Upscale</c:v>
                </c:pt>
              </c:strCache>
            </c:strRef>
          </c:tx>
          <c:cat>
            <c:numRef>
              <c:f>'Market Segmentation Comparisons'!$A$3:$A$13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Comparisons'!$F$3:$F$13</c:f>
              <c:numCache>
                <c:formatCode>0.0%</c:formatCode>
                <c:ptCount val="11"/>
                <c:pt idx="0">
                  <c:v>0.60799999999999998</c:v>
                </c:pt>
                <c:pt idx="1">
                  <c:v>0.59699999999999998</c:v>
                </c:pt>
                <c:pt idx="2">
                  <c:v>0.59</c:v>
                </c:pt>
                <c:pt idx="3">
                  <c:v>0.61899999999999999</c:v>
                </c:pt>
                <c:pt idx="4">
                  <c:v>0.63800000000000001</c:v>
                </c:pt>
                <c:pt idx="5">
                  <c:v>0.67500000000000004</c:v>
                </c:pt>
                <c:pt idx="6">
                  <c:v>0.68406752619792899</c:v>
                </c:pt>
                <c:pt idx="7">
                  <c:v>0.62736419483282602</c:v>
                </c:pt>
                <c:pt idx="8">
                  <c:v>0.54822217154633301</c:v>
                </c:pt>
                <c:pt idx="9">
                  <c:v>0.61314118164451503</c:v>
                </c:pt>
                <c:pt idx="10">
                  <c:v>0.63652642111032698</c:v>
                </c:pt>
              </c:numCache>
            </c:numRef>
          </c:val>
        </c:ser>
        <c:ser>
          <c:idx val="5"/>
          <c:order val="5"/>
          <c:tx>
            <c:strRef>
              <c:f>'Market Segmentation Comparisons'!$G$2</c:f>
              <c:strCache>
                <c:ptCount val="1"/>
                <c:pt idx="0">
                  <c:v>Mid-Range</c:v>
                </c:pt>
              </c:strCache>
            </c:strRef>
          </c:tx>
          <c:cat>
            <c:numRef>
              <c:f>'Market Segmentation Comparisons'!$A$3:$A$13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Comparisons'!$G$3:$G$13</c:f>
              <c:numCache>
                <c:formatCode>0.0%</c:formatCode>
                <c:ptCount val="11"/>
                <c:pt idx="0">
                  <c:v>0.56100000000000005</c:v>
                </c:pt>
                <c:pt idx="1">
                  <c:v>0.53800000000000003</c:v>
                </c:pt>
                <c:pt idx="2">
                  <c:v>0.55000000000000004</c:v>
                </c:pt>
                <c:pt idx="3">
                  <c:v>0.56699999999999995</c:v>
                </c:pt>
                <c:pt idx="4">
                  <c:v>0.59899999999999998</c:v>
                </c:pt>
                <c:pt idx="5">
                  <c:v>0.64200000000000002</c:v>
                </c:pt>
                <c:pt idx="6">
                  <c:v>0.63255449943175901</c:v>
                </c:pt>
                <c:pt idx="7">
                  <c:v>0.58378149315376404</c:v>
                </c:pt>
                <c:pt idx="8">
                  <c:v>0.48864031224000298</c:v>
                </c:pt>
                <c:pt idx="9">
                  <c:v>0.55385901056048203</c:v>
                </c:pt>
                <c:pt idx="10">
                  <c:v>0.57679709927724598</c:v>
                </c:pt>
              </c:numCache>
            </c:numRef>
          </c:val>
        </c:ser>
        <c:ser>
          <c:idx val="6"/>
          <c:order val="6"/>
          <c:tx>
            <c:strRef>
              <c:f>'Market Segmentation Comparisons'!$H$2</c:f>
              <c:strCache>
                <c:ptCount val="1"/>
                <c:pt idx="0">
                  <c:v>Economy</c:v>
                </c:pt>
              </c:strCache>
            </c:strRef>
          </c:tx>
          <c:cat>
            <c:numRef>
              <c:f>'Market Segmentation Comparisons'!$A$3:$A$13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Comparisons'!$H$3:$H$13</c:f>
              <c:numCache>
                <c:formatCode>0.0%</c:formatCode>
                <c:ptCount val="11"/>
                <c:pt idx="0">
                  <c:v>0.624</c:v>
                </c:pt>
                <c:pt idx="1">
                  <c:v>0.56299999999999994</c:v>
                </c:pt>
                <c:pt idx="2">
                  <c:v>0.53100000000000003</c:v>
                </c:pt>
                <c:pt idx="3">
                  <c:v>0.53800000000000003</c:v>
                </c:pt>
                <c:pt idx="4">
                  <c:v>0.56599999999999995</c:v>
                </c:pt>
                <c:pt idx="5">
                  <c:v>0.59699999999999998</c:v>
                </c:pt>
                <c:pt idx="6">
                  <c:v>0.60445144700517595</c:v>
                </c:pt>
                <c:pt idx="7">
                  <c:v>0.57332076985629499</c:v>
                </c:pt>
                <c:pt idx="8">
                  <c:v>0.49631098587266897</c:v>
                </c:pt>
                <c:pt idx="9">
                  <c:v>0.56830966792752202</c:v>
                </c:pt>
                <c:pt idx="10">
                  <c:v>0.58908655511381303</c:v>
                </c:pt>
              </c:numCache>
            </c:numRef>
          </c:val>
        </c:ser>
        <c:ser>
          <c:idx val="7"/>
          <c:order val="7"/>
          <c:tx>
            <c:strRef>
              <c:f>'Market Segmentation Comparisons'!$I$2</c:f>
              <c:strCache>
                <c:ptCount val="1"/>
                <c:pt idx="0">
                  <c:v>Budget</c:v>
                </c:pt>
              </c:strCache>
            </c:strRef>
          </c:tx>
          <c:cat>
            <c:numRef>
              <c:f>'Market Segmentation Comparisons'!$A$3:$A$13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Comparisons'!$I$3:$I$13</c:f>
              <c:numCache>
                <c:formatCode>0.0%</c:formatCode>
                <c:ptCount val="11"/>
                <c:pt idx="0">
                  <c:v>0.55000000000000004</c:v>
                </c:pt>
                <c:pt idx="1">
                  <c:v>0.52600000000000002</c:v>
                </c:pt>
                <c:pt idx="2">
                  <c:v>0.54300000000000004</c:v>
                </c:pt>
                <c:pt idx="3">
                  <c:v>0.53600000000000003</c:v>
                </c:pt>
                <c:pt idx="4">
                  <c:v>0.56699999999999995</c:v>
                </c:pt>
                <c:pt idx="5">
                  <c:v>0.58799999999999997</c:v>
                </c:pt>
                <c:pt idx="6">
                  <c:v>0.59891094199130401</c:v>
                </c:pt>
                <c:pt idx="7">
                  <c:v>0.56884198584059398</c:v>
                </c:pt>
                <c:pt idx="8">
                  <c:v>0.50124236419158397</c:v>
                </c:pt>
                <c:pt idx="9">
                  <c:v>0.59064274711960296</c:v>
                </c:pt>
                <c:pt idx="10">
                  <c:v>0.59120047664548303</c:v>
                </c:pt>
              </c:numCache>
            </c:numRef>
          </c:val>
        </c:ser>
        <c:marker val="1"/>
        <c:axId val="101726848"/>
        <c:axId val="101745408"/>
      </c:lineChart>
      <c:catAx>
        <c:axId val="101726848"/>
        <c:scaling>
          <c:orientation val="minMax"/>
        </c:scaling>
        <c:axPos val="b"/>
        <c:numFmt formatCode="General" sourceLinked="1"/>
        <c:tickLblPos val="nextTo"/>
        <c:crossAx val="101745408"/>
        <c:crosses val="autoZero"/>
        <c:auto val="1"/>
        <c:lblAlgn val="ctr"/>
        <c:lblOffset val="100"/>
      </c:catAx>
      <c:valAx>
        <c:axId val="101745408"/>
        <c:scaling>
          <c:orientation val="minMax"/>
          <c:min val="0.4"/>
        </c:scaling>
        <c:axPos val="l"/>
        <c:majorGridlines/>
        <c:numFmt formatCode="0%" sourceLinked="0"/>
        <c:tickLblPos val="nextTo"/>
        <c:crossAx val="1017268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1859152370818296E-2"/>
          <c:y val="0.10100230202565635"/>
          <c:w val="0.95814084762918172"/>
          <c:h val="0.12083961660568679"/>
        </c:manualLayout>
      </c:layout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Average Daily Rate Tracks</a:t>
            </a:r>
          </a:p>
        </c:rich>
      </c:tx>
      <c:layout>
        <c:manualLayout>
          <c:xMode val="edge"/>
          <c:yMode val="edge"/>
          <c:x val="0.22039018441787489"/>
          <c:y val="5.1152994063623329E-3"/>
        </c:manualLayout>
      </c:layout>
    </c:title>
    <c:plotArea>
      <c:layout>
        <c:manualLayout>
          <c:layoutTarget val="inner"/>
          <c:xMode val="edge"/>
          <c:yMode val="edge"/>
          <c:x val="9.2551643479798204E-2"/>
          <c:y val="0.15033706958474341"/>
          <c:w val="0.88522613429797958"/>
          <c:h val="0.73368305166204495"/>
        </c:manualLayout>
      </c:layout>
      <c:lineChart>
        <c:grouping val="standard"/>
        <c:ser>
          <c:idx val="0"/>
          <c:order val="0"/>
          <c:tx>
            <c:strRef>
              <c:f>'Market Segmentation Comparisons'!$K$2</c:f>
              <c:strCache>
                <c:ptCount val="1"/>
                <c:pt idx="0">
                  <c:v>Chicago</c:v>
                </c:pt>
              </c:strCache>
            </c:strRef>
          </c:tx>
          <c:cat>
            <c:numRef>
              <c:f>'Market Segmentation Comparisons'!$J$3:$J$13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Comparisons'!$K$3:$K$13</c:f>
              <c:numCache>
                <c:formatCode>_("$"* #,##0.00_);_("$"* \(#,##0.00\);_("$"* "-"??_);_(@_)</c:formatCode>
                <c:ptCount val="11"/>
                <c:pt idx="0">
                  <c:v>154.46</c:v>
                </c:pt>
                <c:pt idx="1">
                  <c:v>149.13999999999999</c:v>
                </c:pt>
                <c:pt idx="2">
                  <c:v>144.85</c:v>
                </c:pt>
                <c:pt idx="3">
                  <c:v>144.63</c:v>
                </c:pt>
                <c:pt idx="4">
                  <c:v>157.66999999999999</c:v>
                </c:pt>
                <c:pt idx="5">
                  <c:v>179.56</c:v>
                </c:pt>
                <c:pt idx="6">
                  <c:v>189.57</c:v>
                </c:pt>
                <c:pt idx="7">
                  <c:v>193.01</c:v>
                </c:pt>
                <c:pt idx="8">
                  <c:v>158.41</c:v>
                </c:pt>
                <c:pt idx="9">
                  <c:v>163.18</c:v>
                </c:pt>
                <c:pt idx="10">
                  <c:v>171.51</c:v>
                </c:pt>
              </c:numCache>
            </c:numRef>
          </c:val>
        </c:ser>
        <c:ser>
          <c:idx val="1"/>
          <c:order val="1"/>
          <c:tx>
            <c:strRef>
              <c:f>'Market Segmentation Comparisons'!$L$2</c:f>
              <c:strCache>
                <c:ptCount val="1"/>
                <c:pt idx="0">
                  <c:v>O'Hare</c:v>
                </c:pt>
              </c:strCache>
            </c:strRef>
          </c:tx>
          <c:cat>
            <c:numRef>
              <c:f>'Market Segmentation Comparisons'!$J$3:$J$13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Comparisons'!$L$3:$L$13</c:f>
              <c:numCache>
                <c:formatCode>_("$"* #,##0.00_);_("$"* \(#,##0.00\);_("$"* "-"??_);_(@_)</c:formatCode>
                <c:ptCount val="11"/>
                <c:pt idx="0">
                  <c:v>107.32</c:v>
                </c:pt>
                <c:pt idx="1">
                  <c:v>101.38</c:v>
                </c:pt>
                <c:pt idx="2">
                  <c:v>95.77</c:v>
                </c:pt>
                <c:pt idx="3">
                  <c:v>96.9</c:v>
                </c:pt>
                <c:pt idx="4">
                  <c:v>103.49</c:v>
                </c:pt>
                <c:pt idx="5">
                  <c:v>114.53</c:v>
                </c:pt>
                <c:pt idx="6">
                  <c:v>121.33</c:v>
                </c:pt>
                <c:pt idx="7">
                  <c:v>117.6</c:v>
                </c:pt>
                <c:pt idx="8">
                  <c:v>98.15</c:v>
                </c:pt>
                <c:pt idx="9">
                  <c:v>98.77</c:v>
                </c:pt>
                <c:pt idx="10">
                  <c:v>100.92</c:v>
                </c:pt>
              </c:numCache>
            </c:numRef>
          </c:val>
        </c:ser>
        <c:ser>
          <c:idx val="2"/>
          <c:order val="2"/>
          <c:tx>
            <c:strRef>
              <c:f>'Market Segmentation Comparisons'!$M$2</c:f>
              <c:strCache>
                <c:ptCount val="1"/>
                <c:pt idx="0">
                  <c:v>Suburbs</c:v>
                </c:pt>
              </c:strCache>
            </c:strRef>
          </c:tx>
          <c:spPr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'Market Segmentation Comparisons'!$J$3:$J$13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Comparisons'!$M$3:$M$13</c:f>
              <c:numCache>
                <c:formatCode>_("$"* #,##0.00_);_("$"* \(#,##0.00\);_("$"* "-"??_);_(@_)</c:formatCode>
                <c:ptCount val="11"/>
                <c:pt idx="0">
                  <c:v>85.8</c:v>
                </c:pt>
                <c:pt idx="1">
                  <c:v>80.91</c:v>
                </c:pt>
                <c:pt idx="2">
                  <c:v>78.34</c:v>
                </c:pt>
                <c:pt idx="3">
                  <c:v>78.239999999999995</c:v>
                </c:pt>
                <c:pt idx="4">
                  <c:v>82.19</c:v>
                </c:pt>
                <c:pt idx="5">
                  <c:v>91.25</c:v>
                </c:pt>
                <c:pt idx="6">
                  <c:v>98.61</c:v>
                </c:pt>
                <c:pt idx="7">
                  <c:v>98.34</c:v>
                </c:pt>
                <c:pt idx="8">
                  <c:v>85.32</c:v>
                </c:pt>
                <c:pt idx="9">
                  <c:v>81.180000000000007</c:v>
                </c:pt>
                <c:pt idx="10">
                  <c:v>84.51</c:v>
                </c:pt>
              </c:numCache>
            </c:numRef>
          </c:val>
        </c:ser>
        <c:ser>
          <c:idx val="3"/>
          <c:order val="3"/>
          <c:tx>
            <c:strRef>
              <c:f>'Market Segmentation Comparisons'!$N$2</c:f>
              <c:strCache>
                <c:ptCount val="1"/>
                <c:pt idx="0">
                  <c:v>Luxury</c:v>
                </c:pt>
              </c:strCache>
            </c:strRef>
          </c:tx>
          <c:cat>
            <c:numRef>
              <c:f>'Market Segmentation Comparisons'!$J$3:$J$13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Comparisons'!$N$3:$N$13</c:f>
              <c:numCache>
                <c:formatCode>_("$"* #,##0.00_);_("$"* \(#,##0.00\);_("$"* "-"??_);_(@_)</c:formatCode>
                <c:ptCount val="11"/>
                <c:pt idx="0">
                  <c:v>160.04</c:v>
                </c:pt>
                <c:pt idx="1">
                  <c:v>151.09</c:v>
                </c:pt>
                <c:pt idx="2">
                  <c:v>147.08000000000001</c:v>
                </c:pt>
                <c:pt idx="3">
                  <c:v>145.86000000000001</c:v>
                </c:pt>
                <c:pt idx="4">
                  <c:v>158.80000000000001</c:v>
                </c:pt>
                <c:pt idx="5">
                  <c:v>178.83</c:v>
                </c:pt>
                <c:pt idx="6">
                  <c:v>183.638659582229</c:v>
                </c:pt>
                <c:pt idx="7">
                  <c:v>184.09043017796199</c:v>
                </c:pt>
                <c:pt idx="8">
                  <c:v>151.51205984407099</c:v>
                </c:pt>
                <c:pt idx="9">
                  <c:v>155.677097344261</c:v>
                </c:pt>
                <c:pt idx="10">
                  <c:v>162.00051037745399</c:v>
                </c:pt>
              </c:numCache>
            </c:numRef>
          </c:val>
        </c:ser>
        <c:ser>
          <c:idx val="4"/>
          <c:order val="4"/>
          <c:tx>
            <c:strRef>
              <c:f>'Market Segmentation Comparisons'!$O$2</c:f>
              <c:strCache>
                <c:ptCount val="1"/>
                <c:pt idx="0">
                  <c:v>Upscale</c:v>
                </c:pt>
              </c:strCache>
            </c:strRef>
          </c:tx>
          <c:cat>
            <c:numRef>
              <c:f>'Market Segmentation Comparisons'!$J$3:$J$13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Comparisons'!$O$3:$O$13</c:f>
              <c:numCache>
                <c:formatCode>_("$"* #,##0.00_);_("$"* \(#,##0.00\);_("$"* "-"??_);_(@_)</c:formatCode>
                <c:ptCount val="11"/>
                <c:pt idx="0">
                  <c:v>105.36</c:v>
                </c:pt>
                <c:pt idx="1">
                  <c:v>100.13</c:v>
                </c:pt>
                <c:pt idx="2">
                  <c:v>91.88</c:v>
                </c:pt>
                <c:pt idx="3">
                  <c:v>92.72</c:v>
                </c:pt>
                <c:pt idx="4">
                  <c:v>99.33</c:v>
                </c:pt>
                <c:pt idx="5">
                  <c:v>109.91</c:v>
                </c:pt>
                <c:pt idx="6">
                  <c:v>115.711220967551</c:v>
                </c:pt>
                <c:pt idx="7">
                  <c:v>115.38494244568599</c:v>
                </c:pt>
                <c:pt idx="8">
                  <c:v>102.50067382356799</c:v>
                </c:pt>
                <c:pt idx="9">
                  <c:v>99.292823446431996</c:v>
                </c:pt>
                <c:pt idx="10">
                  <c:v>104.09924796043499</c:v>
                </c:pt>
              </c:numCache>
            </c:numRef>
          </c:val>
        </c:ser>
        <c:ser>
          <c:idx val="5"/>
          <c:order val="5"/>
          <c:tx>
            <c:strRef>
              <c:f>'Market Segmentation Comparisons'!$P$2</c:f>
              <c:strCache>
                <c:ptCount val="1"/>
                <c:pt idx="0">
                  <c:v>Mid-Range</c:v>
                </c:pt>
              </c:strCache>
            </c:strRef>
          </c:tx>
          <c:cat>
            <c:numRef>
              <c:f>'Market Segmentation Comparisons'!$J$3:$J$13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Comparisons'!$P$3:$P$13</c:f>
              <c:numCache>
                <c:formatCode>_("$"* #,##0.00_);_("$"* \(#,##0.00\);_("$"* "-"??_);_(@_)</c:formatCode>
                <c:ptCount val="11"/>
                <c:pt idx="0">
                  <c:v>77.42</c:v>
                </c:pt>
                <c:pt idx="1">
                  <c:v>73.94</c:v>
                </c:pt>
                <c:pt idx="2">
                  <c:v>70.47</c:v>
                </c:pt>
                <c:pt idx="3">
                  <c:v>71.12</c:v>
                </c:pt>
                <c:pt idx="4">
                  <c:v>75.58</c:v>
                </c:pt>
                <c:pt idx="5">
                  <c:v>83.18</c:v>
                </c:pt>
                <c:pt idx="6">
                  <c:v>87.755749290117805</c:v>
                </c:pt>
                <c:pt idx="7">
                  <c:v>88.320587145615903</c:v>
                </c:pt>
                <c:pt idx="8">
                  <c:v>78.2311313538261</c:v>
                </c:pt>
                <c:pt idx="9">
                  <c:v>75.770999742144994</c:v>
                </c:pt>
                <c:pt idx="10">
                  <c:v>78.267574160361207</c:v>
                </c:pt>
              </c:numCache>
            </c:numRef>
          </c:val>
        </c:ser>
        <c:ser>
          <c:idx val="6"/>
          <c:order val="6"/>
          <c:tx>
            <c:strRef>
              <c:f>'Market Segmentation Comparisons'!$Q$2</c:f>
              <c:strCache>
                <c:ptCount val="1"/>
                <c:pt idx="0">
                  <c:v>Economy</c:v>
                </c:pt>
              </c:strCache>
            </c:strRef>
          </c:tx>
          <c:cat>
            <c:numRef>
              <c:f>'Market Segmentation Comparisons'!$J$3:$J$13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Comparisons'!$Q$3:$Q$13</c:f>
              <c:numCache>
                <c:formatCode>_("$"* #,##0.00_);_("$"* \(#,##0.00\);_("$"* "-"??_);_(@_)</c:formatCode>
                <c:ptCount val="11"/>
                <c:pt idx="0">
                  <c:v>52.3</c:v>
                </c:pt>
                <c:pt idx="1">
                  <c:v>51.67</c:v>
                </c:pt>
                <c:pt idx="2">
                  <c:v>51.72</c:v>
                </c:pt>
                <c:pt idx="3">
                  <c:v>51.54</c:v>
                </c:pt>
                <c:pt idx="4">
                  <c:v>52.33</c:v>
                </c:pt>
                <c:pt idx="5">
                  <c:v>55.7</c:v>
                </c:pt>
                <c:pt idx="6">
                  <c:v>58.003491350755702</c:v>
                </c:pt>
                <c:pt idx="7">
                  <c:v>59.020294665494099</c:v>
                </c:pt>
                <c:pt idx="8">
                  <c:v>53.191332495729398</c:v>
                </c:pt>
                <c:pt idx="9">
                  <c:v>49.708477839222901</c:v>
                </c:pt>
                <c:pt idx="10">
                  <c:v>50.844770634755299</c:v>
                </c:pt>
              </c:numCache>
            </c:numRef>
          </c:val>
        </c:ser>
        <c:ser>
          <c:idx val="7"/>
          <c:order val="7"/>
          <c:tx>
            <c:strRef>
              <c:f>'Market Segmentation Comparisons'!$R$2</c:f>
              <c:strCache>
                <c:ptCount val="1"/>
                <c:pt idx="0">
                  <c:v>Budget</c:v>
                </c:pt>
              </c:strCache>
            </c:strRef>
          </c:tx>
          <c:cat>
            <c:numRef>
              <c:f>'Market Segmentation Comparisons'!$J$3:$J$13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Comparisons'!$R$3:$R$13</c:f>
              <c:numCache>
                <c:formatCode>_("$"* #,##0.00_);_("$"* \(#,##0.00\);_("$"* "-"??_);_(@_)</c:formatCode>
                <c:ptCount val="11"/>
                <c:pt idx="0">
                  <c:v>36.619999999999997</c:v>
                </c:pt>
                <c:pt idx="1">
                  <c:v>40.5</c:v>
                </c:pt>
                <c:pt idx="2">
                  <c:v>42.61</c:v>
                </c:pt>
                <c:pt idx="3">
                  <c:v>42.59</c:v>
                </c:pt>
                <c:pt idx="4">
                  <c:v>42.36</c:v>
                </c:pt>
                <c:pt idx="5">
                  <c:v>46.41</c:v>
                </c:pt>
                <c:pt idx="6">
                  <c:v>47.874243666017797</c:v>
                </c:pt>
                <c:pt idx="7">
                  <c:v>47.549307940826303</c:v>
                </c:pt>
                <c:pt idx="8">
                  <c:v>42.446830110177601</c:v>
                </c:pt>
                <c:pt idx="9">
                  <c:v>40.379938276142298</c:v>
                </c:pt>
                <c:pt idx="10">
                  <c:v>41.398681403004701</c:v>
                </c:pt>
              </c:numCache>
            </c:numRef>
          </c:val>
        </c:ser>
        <c:marker val="1"/>
        <c:axId val="104102912"/>
        <c:axId val="124667392"/>
      </c:lineChart>
      <c:catAx>
        <c:axId val="104102912"/>
        <c:scaling>
          <c:orientation val="minMax"/>
        </c:scaling>
        <c:axPos val="b"/>
        <c:numFmt formatCode="General" sourceLinked="1"/>
        <c:tickLblPos val="nextTo"/>
        <c:crossAx val="124667392"/>
        <c:crosses val="autoZero"/>
        <c:auto val="1"/>
        <c:lblAlgn val="ctr"/>
        <c:lblOffset val="100"/>
      </c:catAx>
      <c:valAx>
        <c:axId val="124667392"/>
        <c:scaling>
          <c:orientation val="minMax"/>
        </c:scaling>
        <c:axPos val="l"/>
        <c:majorGridlines/>
        <c:numFmt formatCode="_(&quot;$&quot;* #,##0_);_(&quot;$&quot;* \(#,##0\);_(&quot;$&quot;* &quot;-&quot;_);_(@_)" sourceLinked="0"/>
        <c:tickLblPos val="nextTo"/>
        <c:crossAx val="1041029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0472543342921864E-2"/>
          <c:y val="9.8141464207642706E-2"/>
          <c:w val="0.95952745665707817"/>
          <c:h val="0.13057618074695349"/>
        </c:manualLayout>
      </c:layout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Number of Hotels</a:t>
            </a:r>
          </a:p>
        </c:rich>
      </c:tx>
      <c:layout>
        <c:manualLayout>
          <c:xMode val="edge"/>
          <c:yMode val="edge"/>
          <c:x val="0.28293019941994774"/>
          <c:y val="0"/>
        </c:manualLayout>
      </c:layout>
    </c:title>
    <c:plotArea>
      <c:layout>
        <c:manualLayout>
          <c:layoutTarget val="inner"/>
          <c:xMode val="edge"/>
          <c:yMode val="edge"/>
          <c:x val="6.1432214590197522E-2"/>
          <c:y val="0.16131254987674831"/>
          <c:w val="0.91729118966512169"/>
          <c:h val="0.73700647786503082"/>
        </c:manualLayout>
      </c:layout>
      <c:lineChart>
        <c:grouping val="standard"/>
        <c:ser>
          <c:idx val="0"/>
          <c:order val="0"/>
          <c:tx>
            <c:strRef>
              <c:f>'Market Segmentation Comparisons'!$B$16</c:f>
              <c:strCache>
                <c:ptCount val="1"/>
                <c:pt idx="0">
                  <c:v>Chicago</c:v>
                </c:pt>
              </c:strCache>
            </c:strRef>
          </c:tx>
          <c:cat>
            <c:numRef>
              <c:f>'Market Segmentation Comparisons'!$A$17:$A$27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Comparisons'!$B$17:$B$27</c:f>
              <c:numCache>
                <c:formatCode>General</c:formatCode>
                <c:ptCount val="11"/>
                <c:pt idx="1">
                  <c:v>110</c:v>
                </c:pt>
                <c:pt idx="2">
                  <c:v>134</c:v>
                </c:pt>
                <c:pt idx="3">
                  <c:v>136</c:v>
                </c:pt>
                <c:pt idx="4">
                  <c:v>135</c:v>
                </c:pt>
                <c:pt idx="5">
                  <c:v>135</c:v>
                </c:pt>
                <c:pt idx="6">
                  <c:v>129</c:v>
                </c:pt>
                <c:pt idx="7">
                  <c:v>132</c:v>
                </c:pt>
                <c:pt idx="8">
                  <c:v>141</c:v>
                </c:pt>
                <c:pt idx="9">
                  <c:v>139</c:v>
                </c:pt>
                <c:pt idx="10">
                  <c:v>137</c:v>
                </c:pt>
              </c:numCache>
            </c:numRef>
          </c:val>
        </c:ser>
        <c:ser>
          <c:idx val="1"/>
          <c:order val="1"/>
          <c:tx>
            <c:strRef>
              <c:f>'Market Segmentation Comparisons'!$C$16</c:f>
              <c:strCache>
                <c:ptCount val="1"/>
                <c:pt idx="0">
                  <c:v>O'Hare</c:v>
                </c:pt>
              </c:strCache>
            </c:strRef>
          </c:tx>
          <c:cat>
            <c:numRef>
              <c:f>'Market Segmentation Comparisons'!$A$17:$A$27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Comparisons'!$C$17:$C$27</c:f>
              <c:numCache>
                <c:formatCode>General</c:formatCode>
                <c:ptCount val="11"/>
                <c:pt idx="1">
                  <c:v>37</c:v>
                </c:pt>
                <c:pt idx="2">
                  <c:v>35</c:v>
                </c:pt>
                <c:pt idx="3">
                  <c:v>50</c:v>
                </c:pt>
                <c:pt idx="4">
                  <c:v>50</c:v>
                </c:pt>
                <c:pt idx="5">
                  <c:v>49</c:v>
                </c:pt>
                <c:pt idx="6">
                  <c:v>47</c:v>
                </c:pt>
                <c:pt idx="7">
                  <c:v>49</c:v>
                </c:pt>
                <c:pt idx="8">
                  <c:v>49</c:v>
                </c:pt>
                <c:pt idx="9">
                  <c:v>47</c:v>
                </c:pt>
                <c:pt idx="10">
                  <c:v>53</c:v>
                </c:pt>
              </c:numCache>
            </c:numRef>
          </c:val>
        </c:ser>
        <c:ser>
          <c:idx val="2"/>
          <c:order val="2"/>
          <c:tx>
            <c:strRef>
              <c:f>'Market Segmentation Comparisons'!$D$16</c:f>
              <c:strCache>
                <c:ptCount val="1"/>
                <c:pt idx="0">
                  <c:v>Suburbs</c:v>
                </c:pt>
              </c:strCache>
            </c:strRef>
          </c:tx>
          <c:spPr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'Market Segmentation Comparisons'!$A$17:$A$27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Comparisons'!$D$17:$D$27</c:f>
              <c:numCache>
                <c:formatCode>General</c:formatCode>
                <c:ptCount val="11"/>
                <c:pt idx="1">
                  <c:v>81</c:v>
                </c:pt>
                <c:pt idx="2">
                  <c:v>101</c:v>
                </c:pt>
                <c:pt idx="3">
                  <c:v>102</c:v>
                </c:pt>
                <c:pt idx="4">
                  <c:v>101</c:v>
                </c:pt>
                <c:pt idx="5">
                  <c:v>101</c:v>
                </c:pt>
                <c:pt idx="6">
                  <c:v>104</c:v>
                </c:pt>
                <c:pt idx="7">
                  <c:v>107</c:v>
                </c:pt>
                <c:pt idx="8">
                  <c:v>107</c:v>
                </c:pt>
                <c:pt idx="9">
                  <c:v>109</c:v>
                </c:pt>
                <c:pt idx="10">
                  <c:v>101</c:v>
                </c:pt>
              </c:numCache>
            </c:numRef>
          </c:val>
        </c:ser>
        <c:ser>
          <c:idx val="3"/>
          <c:order val="3"/>
          <c:tx>
            <c:strRef>
              <c:f>'Market Segmentation Comparisons'!$E$16</c:f>
              <c:strCache>
                <c:ptCount val="1"/>
                <c:pt idx="0">
                  <c:v>Luxury</c:v>
                </c:pt>
              </c:strCache>
            </c:strRef>
          </c:tx>
          <c:cat>
            <c:numRef>
              <c:f>'Market Segmentation Comparisons'!$A$17:$A$27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Comparisons'!$E$17:$E$27</c:f>
              <c:numCache>
                <c:formatCode>General</c:formatCode>
                <c:ptCount val="11"/>
                <c:pt idx="1">
                  <c:v>74</c:v>
                </c:pt>
                <c:pt idx="2">
                  <c:v>97</c:v>
                </c:pt>
                <c:pt idx="3">
                  <c:v>103</c:v>
                </c:pt>
                <c:pt idx="4">
                  <c:v>111</c:v>
                </c:pt>
                <c:pt idx="5">
                  <c:v>105</c:v>
                </c:pt>
                <c:pt idx="6">
                  <c:v>108</c:v>
                </c:pt>
                <c:pt idx="7">
                  <c:v>128</c:v>
                </c:pt>
                <c:pt idx="8">
                  <c:v>135</c:v>
                </c:pt>
                <c:pt idx="9">
                  <c:v>137</c:v>
                </c:pt>
                <c:pt idx="10">
                  <c:v>137</c:v>
                </c:pt>
              </c:numCache>
            </c:numRef>
          </c:val>
        </c:ser>
        <c:ser>
          <c:idx val="4"/>
          <c:order val="4"/>
          <c:tx>
            <c:strRef>
              <c:f>'Market Segmentation Comparisons'!$F$16</c:f>
              <c:strCache>
                <c:ptCount val="1"/>
                <c:pt idx="0">
                  <c:v>Upscale</c:v>
                </c:pt>
              </c:strCache>
            </c:strRef>
          </c:tx>
          <c:cat>
            <c:numRef>
              <c:f>'Market Segmentation Comparisons'!$A$17:$A$27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Comparisons'!$F$17:$F$27</c:f>
              <c:numCache>
                <c:formatCode>General</c:formatCode>
                <c:ptCount val="11"/>
                <c:pt idx="1">
                  <c:v>89</c:v>
                </c:pt>
                <c:pt idx="2">
                  <c:v>98</c:v>
                </c:pt>
                <c:pt idx="3">
                  <c:v>107</c:v>
                </c:pt>
                <c:pt idx="4">
                  <c:v>103</c:v>
                </c:pt>
                <c:pt idx="5">
                  <c:v>97</c:v>
                </c:pt>
                <c:pt idx="6">
                  <c:v>99</c:v>
                </c:pt>
                <c:pt idx="7">
                  <c:v>112</c:v>
                </c:pt>
                <c:pt idx="8">
                  <c:v>114</c:v>
                </c:pt>
                <c:pt idx="9">
                  <c:v>116</c:v>
                </c:pt>
                <c:pt idx="10">
                  <c:v>116</c:v>
                </c:pt>
              </c:numCache>
            </c:numRef>
          </c:val>
        </c:ser>
        <c:ser>
          <c:idx val="5"/>
          <c:order val="5"/>
          <c:tx>
            <c:strRef>
              <c:f>'Market Segmentation Comparisons'!$G$16</c:f>
              <c:strCache>
                <c:ptCount val="1"/>
                <c:pt idx="0">
                  <c:v>Mid-Range</c:v>
                </c:pt>
              </c:strCache>
            </c:strRef>
          </c:tx>
          <c:cat>
            <c:numRef>
              <c:f>'Market Segmentation Comparisons'!$A$17:$A$27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Comparisons'!$G$17:$G$27</c:f>
              <c:numCache>
                <c:formatCode>General</c:formatCode>
                <c:ptCount val="11"/>
                <c:pt idx="1">
                  <c:v>223</c:v>
                </c:pt>
                <c:pt idx="2">
                  <c:v>198</c:v>
                </c:pt>
                <c:pt idx="3">
                  <c:v>190</c:v>
                </c:pt>
                <c:pt idx="4">
                  <c:v>201</c:v>
                </c:pt>
                <c:pt idx="5">
                  <c:v>205</c:v>
                </c:pt>
                <c:pt idx="6">
                  <c:v>202</c:v>
                </c:pt>
                <c:pt idx="7">
                  <c:v>199</c:v>
                </c:pt>
                <c:pt idx="8">
                  <c:v>206</c:v>
                </c:pt>
                <c:pt idx="9">
                  <c:v>205</c:v>
                </c:pt>
                <c:pt idx="10">
                  <c:v>201</c:v>
                </c:pt>
              </c:numCache>
            </c:numRef>
          </c:val>
        </c:ser>
        <c:ser>
          <c:idx val="6"/>
          <c:order val="6"/>
          <c:tx>
            <c:strRef>
              <c:f>'Market Segmentation Comparisons'!$H$16</c:f>
              <c:strCache>
                <c:ptCount val="1"/>
                <c:pt idx="0">
                  <c:v>Economy</c:v>
                </c:pt>
              </c:strCache>
            </c:strRef>
          </c:tx>
          <c:cat>
            <c:numRef>
              <c:f>'Market Segmentation Comparisons'!$A$17:$A$27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Comparisons'!$H$17:$H$27</c:f>
              <c:numCache>
                <c:formatCode>General</c:formatCode>
                <c:ptCount val="11"/>
                <c:pt idx="1">
                  <c:v>153</c:v>
                </c:pt>
                <c:pt idx="2">
                  <c:v>136</c:v>
                </c:pt>
                <c:pt idx="3">
                  <c:v>153</c:v>
                </c:pt>
                <c:pt idx="4">
                  <c:v>123</c:v>
                </c:pt>
                <c:pt idx="5">
                  <c:v>148</c:v>
                </c:pt>
                <c:pt idx="6">
                  <c:v>146</c:v>
                </c:pt>
                <c:pt idx="7" formatCode="0">
                  <c:v>142</c:v>
                </c:pt>
                <c:pt idx="8" formatCode="0">
                  <c:v>142</c:v>
                </c:pt>
                <c:pt idx="9" formatCode="0">
                  <c:v>137</c:v>
                </c:pt>
                <c:pt idx="10" formatCode="0">
                  <c:v>132</c:v>
                </c:pt>
              </c:numCache>
            </c:numRef>
          </c:val>
        </c:ser>
        <c:ser>
          <c:idx val="7"/>
          <c:order val="7"/>
          <c:tx>
            <c:strRef>
              <c:f>'Market Segmentation Comparisons'!$I$16</c:f>
              <c:strCache>
                <c:ptCount val="1"/>
                <c:pt idx="0">
                  <c:v>Budget</c:v>
                </c:pt>
              </c:strCache>
            </c:strRef>
          </c:tx>
          <c:cat>
            <c:numRef>
              <c:f>'Market Segmentation Comparisons'!$A$17:$A$27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Comparisons'!$I$17:$I$27</c:f>
              <c:numCache>
                <c:formatCode>General</c:formatCode>
                <c:ptCount val="11"/>
                <c:pt idx="1">
                  <c:v>111</c:v>
                </c:pt>
                <c:pt idx="2">
                  <c:v>156</c:v>
                </c:pt>
                <c:pt idx="3">
                  <c:v>146</c:v>
                </c:pt>
                <c:pt idx="4">
                  <c:v>159</c:v>
                </c:pt>
                <c:pt idx="5">
                  <c:v>141</c:v>
                </c:pt>
                <c:pt idx="6">
                  <c:v>133</c:v>
                </c:pt>
                <c:pt idx="7" formatCode="0">
                  <c:v>131</c:v>
                </c:pt>
                <c:pt idx="8" formatCode="0">
                  <c:v>129</c:v>
                </c:pt>
                <c:pt idx="9" formatCode="0">
                  <c:v>126</c:v>
                </c:pt>
                <c:pt idx="10" formatCode="0">
                  <c:v>129</c:v>
                </c:pt>
              </c:numCache>
            </c:numRef>
          </c:val>
        </c:ser>
        <c:marker val="1"/>
        <c:axId val="103462784"/>
        <c:axId val="103470208"/>
      </c:lineChart>
      <c:catAx>
        <c:axId val="103462784"/>
        <c:scaling>
          <c:orientation val="minMax"/>
        </c:scaling>
        <c:axPos val="b"/>
        <c:numFmt formatCode="General" sourceLinked="1"/>
        <c:tickLblPos val="nextTo"/>
        <c:crossAx val="103470208"/>
        <c:crosses val="autoZero"/>
        <c:auto val="1"/>
        <c:lblAlgn val="ctr"/>
        <c:lblOffset val="100"/>
      </c:catAx>
      <c:valAx>
        <c:axId val="103470208"/>
        <c:scaling>
          <c:orientation val="minMax"/>
        </c:scaling>
        <c:axPos val="l"/>
        <c:majorGridlines/>
        <c:numFmt formatCode="General" sourceLinked="1"/>
        <c:tickLblPos val="nextTo"/>
        <c:crossAx val="1034627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1581446004524313E-2"/>
          <c:y val="0.1013700066124144"/>
          <c:w val="0.87145461654900103"/>
          <c:h val="0.1358687376275316"/>
        </c:manualLayout>
      </c:layout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Demand Tracks</a:t>
            </a:r>
          </a:p>
        </c:rich>
      </c:tx>
      <c:layout>
        <c:manualLayout>
          <c:xMode val="edge"/>
          <c:yMode val="edge"/>
          <c:x val="0.32660161668231358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0.10123433514472659"/>
          <c:y val="0.14832927095516091"/>
          <c:w val="0.87294406861114227"/>
          <c:h val="0.75328427967881184"/>
        </c:manualLayout>
      </c:layout>
      <c:lineChart>
        <c:grouping val="standard"/>
        <c:ser>
          <c:idx val="0"/>
          <c:order val="0"/>
          <c:tx>
            <c:strRef>
              <c:f>'Market Segmentation Comparisons'!$T$16</c:f>
              <c:strCache>
                <c:ptCount val="1"/>
                <c:pt idx="0">
                  <c:v>Chicago</c:v>
                </c:pt>
              </c:strCache>
            </c:strRef>
          </c:tx>
          <c:cat>
            <c:numRef>
              <c:f>'Market Segmentation Comparisons'!$S$17:$S$27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Comparisons'!$T$17:$T$27</c:f>
              <c:numCache>
                <c:formatCode>0</c:formatCode>
                <c:ptCount val="11"/>
                <c:pt idx="1">
                  <c:v>20775.195</c:v>
                </c:pt>
                <c:pt idx="2">
                  <c:v>22661.228000000003</c:v>
                </c:pt>
                <c:pt idx="3">
                  <c:v>22913.534000000003</c:v>
                </c:pt>
                <c:pt idx="4">
                  <c:v>23578.134999999998</c:v>
                </c:pt>
                <c:pt idx="5">
                  <c:v>24871.044999999998</c:v>
                </c:pt>
                <c:pt idx="6">
                  <c:v>24582.764999999999</c:v>
                </c:pt>
                <c:pt idx="7">
                  <c:v>24750.543999999998</c:v>
                </c:pt>
                <c:pt idx="8">
                  <c:v>24342.904000000002</c:v>
                </c:pt>
                <c:pt idx="9">
                  <c:v>25950.077999999998</c:v>
                </c:pt>
                <c:pt idx="10">
                  <c:v>26826.555</c:v>
                </c:pt>
              </c:numCache>
            </c:numRef>
          </c:val>
        </c:ser>
        <c:ser>
          <c:idx val="1"/>
          <c:order val="1"/>
          <c:tx>
            <c:strRef>
              <c:f>'Market Segmentation Comparisons'!$U$16</c:f>
              <c:strCache>
                <c:ptCount val="1"/>
                <c:pt idx="0">
                  <c:v>O'Hare</c:v>
                </c:pt>
              </c:strCache>
            </c:strRef>
          </c:tx>
          <c:cat>
            <c:numRef>
              <c:f>'Market Segmentation Comparisons'!$S$17:$S$27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Comparisons'!$U$17:$U$27</c:f>
              <c:numCache>
                <c:formatCode>0</c:formatCode>
                <c:ptCount val="11"/>
                <c:pt idx="1">
                  <c:v>6488.25</c:v>
                </c:pt>
                <c:pt idx="2">
                  <c:v>6598.1760000000004</c:v>
                </c:pt>
                <c:pt idx="3">
                  <c:v>7013.0780000000004</c:v>
                </c:pt>
                <c:pt idx="4">
                  <c:v>7348.8960000000006</c:v>
                </c:pt>
                <c:pt idx="5">
                  <c:v>7119.1559999999999</c:v>
                </c:pt>
                <c:pt idx="6">
                  <c:v>7700.8519999999999</c:v>
                </c:pt>
                <c:pt idx="7">
                  <c:v>7693.6100000000006</c:v>
                </c:pt>
                <c:pt idx="8">
                  <c:v>6349.9480000000003</c:v>
                </c:pt>
                <c:pt idx="9">
                  <c:v>7045.9220000000005</c:v>
                </c:pt>
                <c:pt idx="10">
                  <c:v>7691.116</c:v>
                </c:pt>
              </c:numCache>
            </c:numRef>
          </c:val>
        </c:ser>
        <c:ser>
          <c:idx val="2"/>
          <c:order val="2"/>
          <c:tx>
            <c:strRef>
              <c:f>'Market Segmentation Comparisons'!$V$16</c:f>
              <c:strCache>
                <c:ptCount val="1"/>
                <c:pt idx="0">
                  <c:v>Suburbs</c:v>
                </c:pt>
              </c:strCache>
            </c:strRef>
          </c:tx>
          <c:spPr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'Market Segmentation Comparisons'!$S$17:$S$27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Comparisons'!$V$17:$V$27</c:f>
              <c:numCache>
                <c:formatCode>0</c:formatCode>
                <c:ptCount val="11"/>
                <c:pt idx="1">
                  <c:v>8437.6319999999996</c:v>
                </c:pt>
                <c:pt idx="2">
                  <c:v>8546.5999999999985</c:v>
                </c:pt>
                <c:pt idx="3">
                  <c:v>8837.277</c:v>
                </c:pt>
                <c:pt idx="4">
                  <c:v>9135.1999999999989</c:v>
                </c:pt>
                <c:pt idx="5">
                  <c:v>9504.5580000000009</c:v>
                </c:pt>
                <c:pt idx="6">
                  <c:v>9791.9609999999993</c:v>
                </c:pt>
                <c:pt idx="7">
                  <c:v>9278.7839999999997</c:v>
                </c:pt>
                <c:pt idx="8">
                  <c:v>8119.8950000000004</c:v>
                </c:pt>
                <c:pt idx="9">
                  <c:v>9317.0069999999996</c:v>
                </c:pt>
                <c:pt idx="10">
                  <c:v>9013.1440000000002</c:v>
                </c:pt>
              </c:numCache>
            </c:numRef>
          </c:val>
        </c:ser>
        <c:ser>
          <c:idx val="3"/>
          <c:order val="3"/>
          <c:tx>
            <c:strRef>
              <c:f>'Market Segmentation Comparisons'!$W$16</c:f>
              <c:strCache>
                <c:ptCount val="1"/>
                <c:pt idx="0">
                  <c:v>Luxury</c:v>
                </c:pt>
              </c:strCache>
            </c:strRef>
          </c:tx>
          <c:cat>
            <c:numRef>
              <c:f>'Market Segmentation Comparisons'!$S$17:$S$27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Comparisons'!$W$17:$W$27</c:f>
              <c:numCache>
                <c:formatCode>0</c:formatCode>
                <c:ptCount val="11"/>
                <c:pt idx="1">
                  <c:v>21368.98</c:v>
                </c:pt>
                <c:pt idx="2">
                  <c:v>24355.780000000002</c:v>
                </c:pt>
                <c:pt idx="3">
                  <c:v>26463.273999999998</c:v>
                </c:pt>
                <c:pt idx="4">
                  <c:v>28223.439999999999</c:v>
                </c:pt>
                <c:pt idx="5">
                  <c:v>28255.806</c:v>
                </c:pt>
                <c:pt idx="6">
                  <c:v>28983.195518641667</c:v>
                </c:pt>
                <c:pt idx="7">
                  <c:v>31508.114198939191</c:v>
                </c:pt>
                <c:pt idx="8">
                  <c:v>29647.523113105122</c:v>
                </c:pt>
                <c:pt idx="9">
                  <c:v>31778.661962598719</c:v>
                </c:pt>
                <c:pt idx="10">
                  <c:v>33224.003883028199</c:v>
                </c:pt>
              </c:numCache>
            </c:numRef>
          </c:val>
        </c:ser>
        <c:ser>
          <c:idx val="4"/>
          <c:order val="4"/>
          <c:tx>
            <c:strRef>
              <c:f>'Market Segmentation Comparisons'!$X$16</c:f>
              <c:strCache>
                <c:ptCount val="1"/>
                <c:pt idx="0">
                  <c:v>Upscale</c:v>
                </c:pt>
              </c:strCache>
            </c:strRef>
          </c:tx>
          <c:cat>
            <c:numRef>
              <c:f>'Market Segmentation Comparisons'!$S$17:$S$27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Comparisons'!$X$17:$X$27</c:f>
              <c:numCache>
                <c:formatCode>0</c:formatCode>
                <c:ptCount val="11"/>
                <c:pt idx="1">
                  <c:v>11727.467999999999</c:v>
                </c:pt>
                <c:pt idx="2">
                  <c:v>11160.439999999999</c:v>
                </c:pt>
                <c:pt idx="3">
                  <c:v>11970.841</c:v>
                </c:pt>
                <c:pt idx="4">
                  <c:v>12240.668</c:v>
                </c:pt>
                <c:pt idx="5">
                  <c:v>12528</c:v>
                </c:pt>
                <c:pt idx="6">
                  <c:v>13020.54129365138</c:v>
                </c:pt>
                <c:pt idx="7">
                  <c:v>12072.996565362904</c:v>
                </c:pt>
                <c:pt idx="8">
                  <c:v>10816.971666780697</c:v>
                </c:pt>
                <c:pt idx="9">
                  <c:v>12169.626173280334</c:v>
                </c:pt>
                <c:pt idx="10">
                  <c:v>12421.813107968032</c:v>
                </c:pt>
              </c:numCache>
            </c:numRef>
          </c:val>
        </c:ser>
        <c:ser>
          <c:idx val="5"/>
          <c:order val="5"/>
          <c:tx>
            <c:strRef>
              <c:f>'Market Segmentation Comparisons'!$Y$16</c:f>
              <c:strCache>
                <c:ptCount val="1"/>
                <c:pt idx="0">
                  <c:v>Mid-Range</c:v>
                </c:pt>
              </c:strCache>
            </c:strRef>
          </c:tx>
          <c:cat>
            <c:numRef>
              <c:f>'Market Segmentation Comparisons'!$S$17:$S$27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Comparisons'!$Y$17:$Y$27</c:f>
              <c:numCache>
                <c:formatCode>0</c:formatCode>
                <c:ptCount val="11"/>
                <c:pt idx="1">
                  <c:v>14518.468000000001</c:v>
                </c:pt>
                <c:pt idx="2">
                  <c:v>12927.750000000002</c:v>
                </c:pt>
                <c:pt idx="3">
                  <c:v>11844.062999999998</c:v>
                </c:pt>
                <c:pt idx="4">
                  <c:v>12934.805999999999</c:v>
                </c:pt>
                <c:pt idx="5">
                  <c:v>14845.608</c:v>
                </c:pt>
                <c:pt idx="6">
                  <c:v>14111.025773323679</c:v>
                </c:pt>
                <c:pt idx="7">
                  <c:v>12732.274365683594</c:v>
                </c:pt>
                <c:pt idx="8">
                  <c:v>11013.463997577428</c:v>
                </c:pt>
                <c:pt idx="9">
                  <c:v>12221.452927027596</c:v>
                </c:pt>
                <c:pt idx="10">
                  <c:v>12405.752011255006</c:v>
                </c:pt>
              </c:numCache>
            </c:numRef>
          </c:val>
        </c:ser>
        <c:ser>
          <c:idx val="6"/>
          <c:order val="6"/>
          <c:tx>
            <c:strRef>
              <c:f>'Market Segmentation Comparisons'!$Z$16</c:f>
              <c:strCache>
                <c:ptCount val="1"/>
                <c:pt idx="0">
                  <c:v>Economy</c:v>
                </c:pt>
              </c:strCache>
            </c:strRef>
          </c:tx>
          <c:cat>
            <c:numRef>
              <c:f>'Market Segmentation Comparisons'!$S$17:$S$27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Comparisons'!$Z$17:$Z$27</c:f>
              <c:numCache>
                <c:formatCode>0</c:formatCode>
                <c:ptCount val="11"/>
                <c:pt idx="1">
                  <c:v>7013.2909999999993</c:v>
                </c:pt>
                <c:pt idx="2">
                  <c:v>5573.3760000000002</c:v>
                </c:pt>
                <c:pt idx="3">
                  <c:v>6097.1540000000005</c:v>
                </c:pt>
                <c:pt idx="4">
                  <c:v>4966.6499999999996</c:v>
                </c:pt>
                <c:pt idx="5">
                  <c:v>6408.7950000000001</c:v>
                </c:pt>
                <c:pt idx="6">
                  <c:v>6490.5996379415792</c:v>
                </c:pt>
                <c:pt idx="7">
                  <c:v>5964.8292895848926</c:v>
                </c:pt>
                <c:pt idx="8">
                  <c:v>5112.0031544884905</c:v>
                </c:pt>
                <c:pt idx="9">
                  <c:v>5696.7361113054803</c:v>
                </c:pt>
                <c:pt idx="10">
                  <c:v>5627.5438610022557</c:v>
                </c:pt>
              </c:numCache>
            </c:numRef>
          </c:val>
        </c:ser>
        <c:ser>
          <c:idx val="7"/>
          <c:order val="7"/>
          <c:tx>
            <c:strRef>
              <c:f>'Market Segmentation Comparisons'!$AA$16</c:f>
              <c:strCache>
                <c:ptCount val="1"/>
                <c:pt idx="0">
                  <c:v>Budget</c:v>
                </c:pt>
              </c:strCache>
            </c:strRef>
          </c:tx>
          <c:cat>
            <c:numRef>
              <c:f>'Market Segmentation Comparisons'!$S$17:$S$27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'Market Segmentation Comparisons'!$AA$17:$AA$27</c:f>
              <c:numCache>
                <c:formatCode>0</c:formatCode>
                <c:ptCount val="11"/>
                <c:pt idx="1">
                  <c:v>3515.2580000000003</c:v>
                </c:pt>
                <c:pt idx="2">
                  <c:v>6127.7550000000001</c:v>
                </c:pt>
                <c:pt idx="3">
                  <c:v>5755.5680000000002</c:v>
                </c:pt>
                <c:pt idx="4">
                  <c:v>6669.0539999999992</c:v>
                </c:pt>
                <c:pt idx="5">
                  <c:v>5923.5119999999997</c:v>
                </c:pt>
                <c:pt idx="6">
                  <c:v>5659.1094908758314</c:v>
                </c:pt>
                <c:pt idx="7">
                  <c:v>5227.6578498750587</c:v>
                </c:pt>
                <c:pt idx="8">
                  <c:v>4524.7148215574289</c:v>
                </c:pt>
                <c:pt idx="9">
                  <c:v>5222.4631700315294</c:v>
                </c:pt>
                <c:pt idx="10">
                  <c:v>5247.4954307053076</c:v>
                </c:pt>
              </c:numCache>
            </c:numRef>
          </c:val>
        </c:ser>
        <c:marker val="1"/>
        <c:axId val="103976960"/>
        <c:axId val="103978880"/>
      </c:lineChart>
      <c:catAx>
        <c:axId val="103976960"/>
        <c:scaling>
          <c:orientation val="minMax"/>
        </c:scaling>
        <c:axPos val="b"/>
        <c:numFmt formatCode="General" sourceLinked="1"/>
        <c:tickLblPos val="nextTo"/>
        <c:crossAx val="103978880"/>
        <c:crosses val="autoZero"/>
        <c:auto val="1"/>
        <c:lblAlgn val="ctr"/>
        <c:lblOffset val="100"/>
      </c:catAx>
      <c:valAx>
        <c:axId val="103978880"/>
        <c:scaling>
          <c:orientation val="minMax"/>
        </c:scaling>
        <c:axPos val="l"/>
        <c:majorGridlines/>
        <c:numFmt formatCode="General" sourceLinked="1"/>
        <c:tickLblPos val="nextTo"/>
        <c:crossAx val="1039769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5942902686885277E-2"/>
          <c:y val="9.4256244630826672E-2"/>
          <c:w val="0.89124363784395089"/>
          <c:h val="0.13138832651367563"/>
        </c:manualLayout>
      </c:layout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DuPage</a:t>
            </a:r>
            <a:r>
              <a:rPr lang="en-US" baseline="0"/>
              <a:t> Market Monthly 2010 - 2012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tx>
            <c:strRef>
              <c:f>'Market Data'!$D$145</c:f>
              <c:strCache>
                <c:ptCount val="1"/>
                <c:pt idx="0">
                  <c:v>ADR</c:v>
                </c:pt>
              </c:strCache>
            </c:strRef>
          </c:tx>
          <c:cat>
            <c:strRef>
              <c:f>'Market Data'!$B$146:$B$175</c:f>
              <c:strCache>
                <c:ptCount val="30"/>
                <c:pt idx="0">
                  <c:v>Jan 10</c:v>
                </c:pt>
                <c:pt idx="1">
                  <c:v>Feb 10</c:v>
                </c:pt>
                <c:pt idx="2">
                  <c:v>Mar 10</c:v>
                </c:pt>
                <c:pt idx="3">
                  <c:v>Apr 10</c:v>
                </c:pt>
                <c:pt idx="4">
                  <c:v>May 10</c:v>
                </c:pt>
                <c:pt idx="5">
                  <c:v>Jun 10</c:v>
                </c:pt>
                <c:pt idx="6">
                  <c:v>Jul 10</c:v>
                </c:pt>
                <c:pt idx="7">
                  <c:v>Aug 10</c:v>
                </c:pt>
                <c:pt idx="8">
                  <c:v>Sept 10</c:v>
                </c:pt>
                <c:pt idx="9">
                  <c:v>Oct 10</c:v>
                </c:pt>
                <c:pt idx="10">
                  <c:v>Nov 10</c:v>
                </c:pt>
                <c:pt idx="11">
                  <c:v>Dec 10</c:v>
                </c:pt>
                <c:pt idx="12">
                  <c:v>Jan 11</c:v>
                </c:pt>
                <c:pt idx="13">
                  <c:v>Feb 11</c:v>
                </c:pt>
                <c:pt idx="14">
                  <c:v>Mar 11</c:v>
                </c:pt>
                <c:pt idx="15">
                  <c:v>Apr 11</c:v>
                </c:pt>
                <c:pt idx="16">
                  <c:v>May 11</c:v>
                </c:pt>
                <c:pt idx="17">
                  <c:v>Jun 11</c:v>
                </c:pt>
                <c:pt idx="18">
                  <c:v>Jul 11</c:v>
                </c:pt>
                <c:pt idx="19">
                  <c:v>Aug 11</c:v>
                </c:pt>
                <c:pt idx="20">
                  <c:v>Sept 11</c:v>
                </c:pt>
                <c:pt idx="21">
                  <c:v>Oct 11</c:v>
                </c:pt>
                <c:pt idx="22">
                  <c:v>Nov 11</c:v>
                </c:pt>
                <c:pt idx="23">
                  <c:v>Dec 11</c:v>
                </c:pt>
                <c:pt idx="24">
                  <c:v>Jan 12</c:v>
                </c:pt>
                <c:pt idx="25">
                  <c:v>Feb 12</c:v>
                </c:pt>
                <c:pt idx="26">
                  <c:v>Mar 12</c:v>
                </c:pt>
                <c:pt idx="27">
                  <c:v>Apr 12</c:v>
                </c:pt>
                <c:pt idx="28">
                  <c:v>May 12</c:v>
                </c:pt>
                <c:pt idx="29">
                  <c:v>Jun 12</c:v>
                </c:pt>
              </c:strCache>
            </c:strRef>
          </c:cat>
          <c:val>
            <c:numRef>
              <c:f>'Market Data'!$D$146:$D$175</c:f>
              <c:numCache>
                <c:formatCode>_("$"* #,##0.00_);_("$"* \(#,##0.00\);_("$"* "-"??_);_(@_)</c:formatCode>
                <c:ptCount val="30"/>
                <c:pt idx="0">
                  <c:v>76.709999999999994</c:v>
                </c:pt>
                <c:pt idx="1">
                  <c:v>78.58</c:v>
                </c:pt>
                <c:pt idx="2">
                  <c:v>79.41</c:v>
                </c:pt>
                <c:pt idx="3">
                  <c:v>79.31</c:v>
                </c:pt>
                <c:pt idx="4">
                  <c:v>79.98</c:v>
                </c:pt>
                <c:pt idx="5">
                  <c:v>82.6</c:v>
                </c:pt>
                <c:pt idx="6">
                  <c:v>80.72</c:v>
                </c:pt>
                <c:pt idx="7">
                  <c:v>82.39</c:v>
                </c:pt>
                <c:pt idx="8">
                  <c:v>85.4</c:v>
                </c:pt>
                <c:pt idx="9">
                  <c:v>84.71</c:v>
                </c:pt>
                <c:pt idx="10">
                  <c:v>83.12</c:v>
                </c:pt>
                <c:pt idx="11">
                  <c:v>76.239999999999995</c:v>
                </c:pt>
                <c:pt idx="12">
                  <c:v>79.319999999999993</c:v>
                </c:pt>
                <c:pt idx="13">
                  <c:v>80.400000000000006</c:v>
                </c:pt>
                <c:pt idx="14">
                  <c:v>55.1</c:v>
                </c:pt>
                <c:pt idx="15">
                  <c:v>81.83</c:v>
                </c:pt>
                <c:pt idx="16">
                  <c:v>84.27</c:v>
                </c:pt>
                <c:pt idx="17">
                  <c:v>86.4</c:v>
                </c:pt>
                <c:pt idx="18">
                  <c:v>83.800496272368505</c:v>
                </c:pt>
                <c:pt idx="19">
                  <c:v>85.657204801242003</c:v>
                </c:pt>
                <c:pt idx="20">
                  <c:v>88.070623341081799</c:v>
                </c:pt>
                <c:pt idx="21">
                  <c:v>88.451337919987296</c:v>
                </c:pt>
                <c:pt idx="22">
                  <c:v>86.577476235129694</c:v>
                </c:pt>
                <c:pt idx="23">
                  <c:v>78.910297227015306</c:v>
                </c:pt>
                <c:pt idx="24">
                  <c:v>83.59</c:v>
                </c:pt>
                <c:pt idx="25">
                  <c:v>85.83</c:v>
                </c:pt>
                <c:pt idx="26">
                  <c:v>85.86</c:v>
                </c:pt>
                <c:pt idx="27">
                  <c:v>87.79</c:v>
                </c:pt>
                <c:pt idx="28">
                  <c:v>89.72</c:v>
                </c:pt>
                <c:pt idx="29">
                  <c:v>91.17</c:v>
                </c:pt>
              </c:numCache>
            </c:numRef>
          </c:val>
        </c:ser>
        <c:ser>
          <c:idx val="2"/>
          <c:order val="2"/>
          <c:tx>
            <c:strRef>
              <c:f>'Market Data'!$E$145</c:f>
              <c:strCache>
                <c:ptCount val="1"/>
                <c:pt idx="0">
                  <c:v>RevPAR</c:v>
                </c:pt>
              </c:strCache>
            </c:strRef>
          </c:tx>
          <c:cat>
            <c:strRef>
              <c:f>'Market Data'!$B$146:$B$175</c:f>
              <c:strCache>
                <c:ptCount val="30"/>
                <c:pt idx="0">
                  <c:v>Jan 10</c:v>
                </c:pt>
                <c:pt idx="1">
                  <c:v>Feb 10</c:v>
                </c:pt>
                <c:pt idx="2">
                  <c:v>Mar 10</c:v>
                </c:pt>
                <c:pt idx="3">
                  <c:v>Apr 10</c:v>
                </c:pt>
                <c:pt idx="4">
                  <c:v>May 10</c:v>
                </c:pt>
                <c:pt idx="5">
                  <c:v>Jun 10</c:v>
                </c:pt>
                <c:pt idx="6">
                  <c:v>Jul 10</c:v>
                </c:pt>
                <c:pt idx="7">
                  <c:v>Aug 10</c:v>
                </c:pt>
                <c:pt idx="8">
                  <c:v>Sept 10</c:v>
                </c:pt>
                <c:pt idx="9">
                  <c:v>Oct 10</c:v>
                </c:pt>
                <c:pt idx="10">
                  <c:v>Nov 10</c:v>
                </c:pt>
                <c:pt idx="11">
                  <c:v>Dec 10</c:v>
                </c:pt>
                <c:pt idx="12">
                  <c:v>Jan 11</c:v>
                </c:pt>
                <c:pt idx="13">
                  <c:v>Feb 11</c:v>
                </c:pt>
                <c:pt idx="14">
                  <c:v>Mar 11</c:v>
                </c:pt>
                <c:pt idx="15">
                  <c:v>Apr 11</c:v>
                </c:pt>
                <c:pt idx="16">
                  <c:v>May 11</c:v>
                </c:pt>
                <c:pt idx="17">
                  <c:v>Jun 11</c:v>
                </c:pt>
                <c:pt idx="18">
                  <c:v>Jul 11</c:v>
                </c:pt>
                <c:pt idx="19">
                  <c:v>Aug 11</c:v>
                </c:pt>
                <c:pt idx="20">
                  <c:v>Sept 11</c:v>
                </c:pt>
                <c:pt idx="21">
                  <c:v>Oct 11</c:v>
                </c:pt>
                <c:pt idx="22">
                  <c:v>Nov 11</c:v>
                </c:pt>
                <c:pt idx="23">
                  <c:v>Dec 11</c:v>
                </c:pt>
                <c:pt idx="24">
                  <c:v>Jan 12</c:v>
                </c:pt>
                <c:pt idx="25">
                  <c:v>Feb 12</c:v>
                </c:pt>
                <c:pt idx="26">
                  <c:v>Mar 12</c:v>
                </c:pt>
                <c:pt idx="27">
                  <c:v>Apr 12</c:v>
                </c:pt>
                <c:pt idx="28">
                  <c:v>May 12</c:v>
                </c:pt>
                <c:pt idx="29">
                  <c:v>Jun 12</c:v>
                </c:pt>
              </c:strCache>
            </c:strRef>
          </c:cat>
          <c:val>
            <c:numRef>
              <c:f>'Market Data'!$E$146:$E$175</c:f>
              <c:numCache>
                <c:formatCode>_("$"* #,##0.00_);_("$"* \(#,##0.00\);_("$"* "-"??_);_(@_)</c:formatCode>
                <c:ptCount val="30"/>
                <c:pt idx="0">
                  <c:v>29.99361</c:v>
                </c:pt>
                <c:pt idx="1">
                  <c:v>36.461119999999994</c:v>
                </c:pt>
                <c:pt idx="2">
                  <c:v>41.452019999999997</c:v>
                </c:pt>
                <c:pt idx="3">
                  <c:v>45.286010000000005</c:v>
                </c:pt>
                <c:pt idx="4">
                  <c:v>48.307920000000003</c:v>
                </c:pt>
                <c:pt idx="5">
                  <c:v>57.241799999999991</c:v>
                </c:pt>
                <c:pt idx="6">
                  <c:v>55.334890332067104</c:v>
                </c:pt>
                <c:pt idx="7">
                  <c:v>53.684856477107836</c:v>
                </c:pt>
                <c:pt idx="8">
                  <c:v>56.934379773720515</c:v>
                </c:pt>
                <c:pt idx="9">
                  <c:v>53.472041950303776</c:v>
                </c:pt>
                <c:pt idx="10">
                  <c:v>47.219472400906639</c:v>
                </c:pt>
                <c:pt idx="11">
                  <c:v>30.461966640768466</c:v>
                </c:pt>
                <c:pt idx="12">
                  <c:v>32.351712655367876</c:v>
                </c:pt>
                <c:pt idx="13">
                  <c:v>39.462721781804412</c:v>
                </c:pt>
                <c:pt idx="14">
                  <c:v>30.367956543833731</c:v>
                </c:pt>
                <c:pt idx="15">
                  <c:v>48.235000711311912</c:v>
                </c:pt>
                <c:pt idx="16">
                  <c:v>54.396644376762332</c:v>
                </c:pt>
                <c:pt idx="17">
                  <c:v>63.917993123646944</c:v>
                </c:pt>
                <c:pt idx="18">
                  <c:v>61.59453342260808</c:v>
                </c:pt>
                <c:pt idx="19">
                  <c:v>59.584696244088974</c:v>
                </c:pt>
                <c:pt idx="20">
                  <c:v>59.380416611088847</c:v>
                </c:pt>
                <c:pt idx="21">
                  <c:v>57.973462503280771</c:v>
                </c:pt>
                <c:pt idx="22">
                  <c:v>52.346687122020569</c:v>
                </c:pt>
                <c:pt idx="23">
                  <c:v>34.978432859617492</c:v>
                </c:pt>
                <c:pt idx="24">
                  <c:v>38.317656000000007</c:v>
                </c:pt>
                <c:pt idx="25">
                  <c:v>45.258158999999999</c:v>
                </c:pt>
                <c:pt idx="26">
                  <c:v>49.339449000000002</c:v>
                </c:pt>
                <c:pt idx="27">
                  <c:v>52.198178200000001</c:v>
                </c:pt>
                <c:pt idx="28">
                  <c:v>62.213642400000005</c:v>
                </c:pt>
                <c:pt idx="29">
                  <c:v>67.8076875</c:v>
                </c:pt>
              </c:numCache>
            </c:numRef>
          </c:val>
        </c:ser>
        <c:axId val="54832128"/>
        <c:axId val="74554368"/>
      </c:barChart>
      <c:lineChart>
        <c:grouping val="standard"/>
        <c:ser>
          <c:idx val="0"/>
          <c:order val="0"/>
          <c:tx>
            <c:strRef>
              <c:f>'Market Data'!$C$145</c:f>
              <c:strCache>
                <c:ptCount val="1"/>
                <c:pt idx="0">
                  <c:v>Occ</c:v>
                </c:pt>
              </c:strCache>
            </c:strRef>
          </c:tx>
          <c:cat>
            <c:strRef>
              <c:f>'Market Data'!$B$146:$B$175</c:f>
              <c:strCache>
                <c:ptCount val="30"/>
                <c:pt idx="0">
                  <c:v>Jan 10</c:v>
                </c:pt>
                <c:pt idx="1">
                  <c:v>Feb 10</c:v>
                </c:pt>
                <c:pt idx="2">
                  <c:v>Mar 10</c:v>
                </c:pt>
                <c:pt idx="3">
                  <c:v>Apr 10</c:v>
                </c:pt>
                <c:pt idx="4">
                  <c:v>May 10</c:v>
                </c:pt>
                <c:pt idx="5">
                  <c:v>Jun 10</c:v>
                </c:pt>
                <c:pt idx="6">
                  <c:v>Jul 10</c:v>
                </c:pt>
                <c:pt idx="7">
                  <c:v>Aug 10</c:v>
                </c:pt>
                <c:pt idx="8">
                  <c:v>Sept 10</c:v>
                </c:pt>
                <c:pt idx="9">
                  <c:v>Oct 10</c:v>
                </c:pt>
                <c:pt idx="10">
                  <c:v>Nov 10</c:v>
                </c:pt>
                <c:pt idx="11">
                  <c:v>Dec 10</c:v>
                </c:pt>
                <c:pt idx="12">
                  <c:v>Jan 11</c:v>
                </c:pt>
                <c:pt idx="13">
                  <c:v>Feb 11</c:v>
                </c:pt>
                <c:pt idx="14">
                  <c:v>Mar 11</c:v>
                </c:pt>
                <c:pt idx="15">
                  <c:v>Apr 11</c:v>
                </c:pt>
                <c:pt idx="16">
                  <c:v>May 11</c:v>
                </c:pt>
                <c:pt idx="17">
                  <c:v>Jun 11</c:v>
                </c:pt>
                <c:pt idx="18">
                  <c:v>Jul 11</c:v>
                </c:pt>
                <c:pt idx="19">
                  <c:v>Aug 11</c:v>
                </c:pt>
                <c:pt idx="20">
                  <c:v>Sept 11</c:v>
                </c:pt>
                <c:pt idx="21">
                  <c:v>Oct 11</c:v>
                </c:pt>
                <c:pt idx="22">
                  <c:v>Nov 11</c:v>
                </c:pt>
                <c:pt idx="23">
                  <c:v>Dec 11</c:v>
                </c:pt>
                <c:pt idx="24">
                  <c:v>Jan 12</c:v>
                </c:pt>
                <c:pt idx="25">
                  <c:v>Feb 12</c:v>
                </c:pt>
                <c:pt idx="26">
                  <c:v>Mar 12</c:v>
                </c:pt>
                <c:pt idx="27">
                  <c:v>Apr 12</c:v>
                </c:pt>
                <c:pt idx="28">
                  <c:v>May 12</c:v>
                </c:pt>
                <c:pt idx="29">
                  <c:v>Jun 12</c:v>
                </c:pt>
              </c:strCache>
            </c:strRef>
          </c:cat>
          <c:val>
            <c:numRef>
              <c:f>'Market Data'!$C$146:$C$175</c:f>
              <c:numCache>
                <c:formatCode>0.0%</c:formatCode>
                <c:ptCount val="30"/>
                <c:pt idx="0">
                  <c:v>0.39100000000000001</c:v>
                </c:pt>
                <c:pt idx="1">
                  <c:v>0.46400000000000002</c:v>
                </c:pt>
                <c:pt idx="2">
                  <c:v>0.52200000000000002</c:v>
                </c:pt>
                <c:pt idx="3">
                  <c:v>0.57099999999999995</c:v>
                </c:pt>
                <c:pt idx="4">
                  <c:v>0.60399999999999998</c:v>
                </c:pt>
                <c:pt idx="5">
                  <c:v>0.69299999999999995</c:v>
                </c:pt>
                <c:pt idx="6">
                  <c:v>0.68551648082342798</c:v>
                </c:pt>
                <c:pt idx="7">
                  <c:v>0.65159432548983898</c:v>
                </c:pt>
                <c:pt idx="8">
                  <c:v>0.66667892006698504</c:v>
                </c:pt>
                <c:pt idx="9">
                  <c:v>0.63123647680679695</c:v>
                </c:pt>
                <c:pt idx="10">
                  <c:v>0.56808797402438205</c:v>
                </c:pt>
                <c:pt idx="11">
                  <c:v>0.399553602318579</c:v>
                </c:pt>
                <c:pt idx="12">
                  <c:v>0.407863245781239</c:v>
                </c:pt>
                <c:pt idx="13">
                  <c:v>0.490829872908015</c:v>
                </c:pt>
                <c:pt idx="14">
                  <c:v>0.55114258700242702</c:v>
                </c:pt>
                <c:pt idx="15">
                  <c:v>0.58945375426264102</c:v>
                </c:pt>
                <c:pt idx="16">
                  <c:v>0.64550426458718801</c:v>
                </c:pt>
                <c:pt idx="17">
                  <c:v>0.73979158707924697</c:v>
                </c:pt>
                <c:pt idx="18">
                  <c:v>0.73501394576964596</c:v>
                </c:pt>
                <c:pt idx="19">
                  <c:v>0.69561803215910001</c:v>
                </c:pt>
                <c:pt idx="20">
                  <c:v>0.67423636121115105</c:v>
                </c:pt>
                <c:pt idx="21">
                  <c:v>0.65542776250284995</c:v>
                </c:pt>
                <c:pt idx="22">
                  <c:v>0.60462246531483399</c:v>
                </c:pt>
                <c:pt idx="23">
                  <c:v>0.44326829436453402</c:v>
                </c:pt>
                <c:pt idx="24">
                  <c:v>0.45839999999999997</c:v>
                </c:pt>
                <c:pt idx="25">
                  <c:v>0.52729999999999999</c:v>
                </c:pt>
                <c:pt idx="26">
                  <c:v>0.57464999999999999</c:v>
                </c:pt>
                <c:pt idx="27">
                  <c:v>0.59458</c:v>
                </c:pt>
                <c:pt idx="28">
                  <c:v>0.69342000000000004</c:v>
                </c:pt>
                <c:pt idx="29">
                  <c:v>0.74375000000000002</c:v>
                </c:pt>
              </c:numCache>
            </c:numRef>
          </c:val>
        </c:ser>
        <c:marker val="1"/>
        <c:axId val="90109056"/>
        <c:axId val="89872256"/>
      </c:lineChart>
      <c:catAx>
        <c:axId val="54832128"/>
        <c:scaling>
          <c:orientation val="minMax"/>
        </c:scaling>
        <c:axPos val="b"/>
        <c:tickLblPos val="nextTo"/>
        <c:crossAx val="74554368"/>
        <c:crosses val="autoZero"/>
        <c:auto val="1"/>
        <c:lblAlgn val="ctr"/>
        <c:lblOffset val="100"/>
      </c:catAx>
      <c:valAx>
        <c:axId val="74554368"/>
        <c:scaling>
          <c:orientation val="minMax"/>
          <c:max val="120"/>
        </c:scaling>
        <c:axPos val="l"/>
        <c:majorGridlines/>
        <c:numFmt formatCode="&quot;$&quot;#,##0" sourceLinked="0"/>
        <c:tickLblPos val="nextTo"/>
        <c:crossAx val="54832128"/>
        <c:crosses val="autoZero"/>
        <c:crossBetween val="between"/>
      </c:valAx>
      <c:valAx>
        <c:axId val="89872256"/>
        <c:scaling>
          <c:orientation val="minMax"/>
          <c:max val="1"/>
        </c:scaling>
        <c:axPos val="r"/>
        <c:numFmt formatCode="0%" sourceLinked="0"/>
        <c:tickLblPos val="nextTo"/>
        <c:crossAx val="90109056"/>
        <c:crosses val="max"/>
        <c:crossBetween val="between"/>
      </c:valAx>
      <c:catAx>
        <c:axId val="90109056"/>
        <c:scaling>
          <c:orientation val="minMax"/>
        </c:scaling>
        <c:delete val="1"/>
        <c:axPos val="b"/>
        <c:tickLblPos val="none"/>
        <c:crossAx val="89872256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DuPage</a:t>
            </a:r>
            <a:r>
              <a:rPr lang="en-US" dirty="0"/>
              <a:t> </a:t>
            </a:r>
            <a:r>
              <a:rPr lang="en-US" dirty="0" smtClean="0"/>
              <a:t>Performance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8.1437403155930843E-2"/>
          <c:y val="0.21955144215281097"/>
          <c:w val="0.84513724188090855"/>
          <c:h val="0.67233342210590263"/>
        </c:manualLayout>
      </c:layout>
      <c:barChart>
        <c:barDir val="col"/>
        <c:grouping val="clustered"/>
        <c:ser>
          <c:idx val="1"/>
          <c:order val="1"/>
          <c:tx>
            <c:strRef>
              <c:f>Projections!$E$38</c:f>
              <c:strCache>
                <c:ptCount val="1"/>
                <c:pt idx="0">
                  <c:v>ADR</c:v>
                </c:pt>
              </c:strCache>
            </c:strRef>
          </c:tx>
          <c:cat>
            <c:numRef>
              <c:f>Projections!$C$39:$C$56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Projections!$E$39:$E$56</c:f>
              <c:numCache>
                <c:formatCode>"$"#,##0</c:formatCode>
                <c:ptCount val="18"/>
                <c:pt idx="0">
                  <c:v>87.77</c:v>
                </c:pt>
                <c:pt idx="1">
                  <c:v>85.8</c:v>
                </c:pt>
                <c:pt idx="2">
                  <c:v>80.540000000000006</c:v>
                </c:pt>
                <c:pt idx="3">
                  <c:v>77.78</c:v>
                </c:pt>
                <c:pt idx="4">
                  <c:v>77.930000000000007</c:v>
                </c:pt>
                <c:pt idx="5">
                  <c:v>82.28</c:v>
                </c:pt>
                <c:pt idx="6">
                  <c:v>91.28</c:v>
                </c:pt>
                <c:pt idx="7">
                  <c:v>98.6</c:v>
                </c:pt>
                <c:pt idx="8">
                  <c:v>98</c:v>
                </c:pt>
                <c:pt idx="9" formatCode="&quot;$&quot;#,##0.00_);[Red]\(&quot;$&quot;#,##0.00\)">
                  <c:v>85.13</c:v>
                </c:pt>
                <c:pt idx="10">
                  <c:v>81.180000000000007</c:v>
                </c:pt>
                <c:pt idx="11" formatCode="&quot;$&quot;#,##0.00_);[Red]\(&quot;$&quot;#,##0.00\)">
                  <c:v>84.51</c:v>
                </c:pt>
                <c:pt idx="12" formatCode="&quot;$&quot;#,##0.00">
                  <c:v>86.622749999999996</c:v>
                </c:pt>
                <c:pt idx="13" formatCode="&quot;$&quot;#,##0.00">
                  <c:v>89.221432499999992</c:v>
                </c:pt>
                <c:pt idx="14" formatCode="&quot;$&quot;#,##0.00">
                  <c:v>91.898075474999999</c:v>
                </c:pt>
                <c:pt idx="15" formatCode="&quot;$&quot;#,##0.00">
                  <c:v>94.655017739249999</c:v>
                </c:pt>
                <c:pt idx="16" formatCode="&quot;$&quot;#,##0.00">
                  <c:v>97.967943360123741</c:v>
                </c:pt>
                <c:pt idx="17" formatCode="&quot;$&quot;#,##0.00">
                  <c:v>101.39682137772806</c:v>
                </c:pt>
              </c:numCache>
            </c:numRef>
          </c:val>
        </c:ser>
        <c:ser>
          <c:idx val="2"/>
          <c:order val="2"/>
          <c:tx>
            <c:strRef>
              <c:f>Projections!$F$38</c:f>
              <c:strCache>
                <c:ptCount val="1"/>
                <c:pt idx="0">
                  <c:v>RevPAR</c:v>
                </c:pt>
              </c:strCache>
            </c:strRef>
          </c:tx>
          <c:cat>
            <c:numRef>
              <c:f>Projections!$C$39:$C$56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Projections!$F$39:$F$56</c:f>
              <c:numCache>
                <c:formatCode>"$"#,##0</c:formatCode>
                <c:ptCount val="18"/>
                <c:pt idx="0">
                  <c:v>60.034680000000002</c:v>
                </c:pt>
                <c:pt idx="1">
                  <c:v>53.0244</c:v>
                </c:pt>
                <c:pt idx="2">
                  <c:v>46.874279999999999</c:v>
                </c:pt>
                <c:pt idx="3">
                  <c:v>44.412379999999999</c:v>
                </c:pt>
                <c:pt idx="4">
                  <c:v>45.511119999999998</c:v>
                </c:pt>
                <c:pt idx="5">
                  <c:v>49.450279999999999</c:v>
                </c:pt>
                <c:pt idx="6">
                  <c:v>57.232559999999999</c:v>
                </c:pt>
                <c:pt idx="7">
                  <c:v>61.033399999999993</c:v>
                </c:pt>
                <c:pt idx="8">
                  <c:v>56.349999999999994</c:v>
                </c:pt>
                <c:pt idx="9">
                  <c:v>43.246040000000001</c:v>
                </c:pt>
                <c:pt idx="10">
                  <c:v>46.62</c:v>
                </c:pt>
                <c:pt idx="11" formatCode="&quot;$&quot;#,##0.00_);[Red]\(&quot;$&quot;#,##0.00\)">
                  <c:v>50.86</c:v>
                </c:pt>
                <c:pt idx="12" formatCode="&quot;$&quot;#,##0.00">
                  <c:v>53.702380221749998</c:v>
                </c:pt>
                <c:pt idx="13" formatCode="&quot;$&quot;#,##0.00">
                  <c:v>56.69628791911255</c:v>
                </c:pt>
                <c:pt idx="14" formatCode="&quot;$&quot;#,##0.00">
                  <c:v>59.273134205036222</c:v>
                </c:pt>
                <c:pt idx="15" formatCode="&quot;$&quot;#,##0.00">
                  <c:v>61.967098154655112</c:v>
                </c:pt>
                <c:pt idx="16" formatCode="&quot;$&quot;#,##0.00">
                  <c:v>65.097985788919047</c:v>
                </c:pt>
                <c:pt idx="17" formatCode="&quot;$&quot;#,##0.00">
                  <c:v>68.723943597361824</c:v>
                </c:pt>
              </c:numCache>
            </c:numRef>
          </c:val>
        </c:ser>
        <c:axId val="101817344"/>
        <c:axId val="101771520"/>
      </c:barChart>
      <c:lineChart>
        <c:grouping val="standard"/>
        <c:ser>
          <c:idx val="0"/>
          <c:order val="0"/>
          <c:tx>
            <c:strRef>
              <c:f>Projections!$D$38</c:f>
              <c:strCache>
                <c:ptCount val="1"/>
                <c:pt idx="0">
                  <c:v>Occupancy</c:v>
                </c:pt>
              </c:strCache>
            </c:strRef>
          </c:tx>
          <c:cat>
            <c:numRef>
              <c:f>Projections!$C$39:$C$56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Projections!$D$39:$D$56</c:f>
              <c:numCache>
                <c:formatCode>0.0%</c:formatCode>
                <c:ptCount val="18"/>
                <c:pt idx="0">
                  <c:v>0.68400000000000005</c:v>
                </c:pt>
                <c:pt idx="1">
                  <c:v>0.61799999999999999</c:v>
                </c:pt>
                <c:pt idx="2">
                  <c:v>0.58199999999999996</c:v>
                </c:pt>
                <c:pt idx="3">
                  <c:v>0.57099999999999995</c:v>
                </c:pt>
                <c:pt idx="4">
                  <c:v>0.58399999999999996</c:v>
                </c:pt>
                <c:pt idx="5">
                  <c:v>0.60099999999999998</c:v>
                </c:pt>
                <c:pt idx="6">
                  <c:v>0.627</c:v>
                </c:pt>
                <c:pt idx="7">
                  <c:v>0.61899999999999999</c:v>
                </c:pt>
                <c:pt idx="8">
                  <c:v>0.57499999999999996</c:v>
                </c:pt>
                <c:pt idx="9" formatCode="0.00%">
                  <c:v>0.50800000000000001</c:v>
                </c:pt>
                <c:pt idx="10">
                  <c:v>0.571382436918762</c:v>
                </c:pt>
                <c:pt idx="11" formatCode="0.00%">
                  <c:v>0.60189999999999999</c:v>
                </c:pt>
                <c:pt idx="12" formatCode="0.00%">
                  <c:v>0.61995699999999998</c:v>
                </c:pt>
                <c:pt idx="13" formatCode="0.00%">
                  <c:v>0.63545592499999992</c:v>
                </c:pt>
                <c:pt idx="14" formatCode="0.00%">
                  <c:v>0.6449877638749999</c:v>
                </c:pt>
                <c:pt idx="15" formatCode="0.00%">
                  <c:v>0.65466258033312485</c:v>
                </c:pt>
                <c:pt idx="16" formatCode="0.00%">
                  <c:v>0.66448251903812161</c:v>
                </c:pt>
                <c:pt idx="17" formatCode="0.00%">
                  <c:v>0.67777216941888407</c:v>
                </c:pt>
              </c:numCache>
            </c:numRef>
          </c:val>
        </c:ser>
        <c:marker val="1"/>
        <c:axId val="101768192"/>
        <c:axId val="101766272"/>
      </c:lineChart>
      <c:valAx>
        <c:axId val="101766272"/>
        <c:scaling>
          <c:orientation val="minMax"/>
          <c:max val="1"/>
          <c:min val="0"/>
        </c:scaling>
        <c:axPos val="r"/>
        <c:numFmt formatCode="0%" sourceLinked="0"/>
        <c:tickLblPos val="nextTo"/>
        <c:crossAx val="101768192"/>
        <c:crosses val="max"/>
        <c:crossBetween val="between"/>
      </c:valAx>
      <c:catAx>
        <c:axId val="101768192"/>
        <c:scaling>
          <c:orientation val="minMax"/>
        </c:scaling>
        <c:axPos val="b"/>
        <c:numFmt formatCode="General" sourceLinked="1"/>
        <c:tickLblPos val="nextTo"/>
        <c:crossAx val="101766272"/>
        <c:crosses val="autoZero"/>
        <c:auto val="1"/>
        <c:lblAlgn val="ctr"/>
        <c:lblOffset val="100"/>
      </c:catAx>
      <c:valAx>
        <c:axId val="101771520"/>
        <c:scaling>
          <c:orientation val="minMax"/>
        </c:scaling>
        <c:axPos val="l"/>
        <c:numFmt formatCode="&quot;$&quot;#,##0" sourceLinked="1"/>
        <c:tickLblPos val="nextTo"/>
        <c:crossAx val="101817344"/>
        <c:crosses val="autoZero"/>
        <c:crossBetween val="between"/>
      </c:valAx>
      <c:catAx>
        <c:axId val="101817344"/>
        <c:scaling>
          <c:orientation val="minMax"/>
        </c:scaling>
        <c:delete val="1"/>
        <c:axPos val="b"/>
        <c:numFmt formatCode="General" sourceLinked="1"/>
        <c:tickLblPos val="none"/>
        <c:crossAx val="101771520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Suburban Full Service Projections</a:t>
            </a:r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tx>
            <c:strRef>
              <c:f>Projections!$E$60</c:f>
              <c:strCache>
                <c:ptCount val="1"/>
                <c:pt idx="0">
                  <c:v>ADR</c:v>
                </c:pt>
              </c:strCache>
            </c:strRef>
          </c:tx>
          <c:cat>
            <c:numRef>
              <c:f>Projections!$C$61:$C$73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Projections!$E$61:$E$73</c:f>
              <c:numCache>
                <c:formatCode>"$"#,##0.00</c:formatCode>
                <c:ptCount val="13"/>
                <c:pt idx="0">
                  <c:v>99.7</c:v>
                </c:pt>
                <c:pt idx="1">
                  <c:v>110.24</c:v>
                </c:pt>
                <c:pt idx="2">
                  <c:v>122.52</c:v>
                </c:pt>
                <c:pt idx="3">
                  <c:v>125.36</c:v>
                </c:pt>
                <c:pt idx="4">
                  <c:v>109.15</c:v>
                </c:pt>
                <c:pt idx="5">
                  <c:v>106.29</c:v>
                </c:pt>
                <c:pt idx="6">
                  <c:v>107.35290000000001</c:v>
                </c:pt>
                <c:pt idx="7">
                  <c:v>110.0367225</c:v>
                </c:pt>
                <c:pt idx="8">
                  <c:v>113.33782417499999</c:v>
                </c:pt>
                <c:pt idx="9">
                  <c:v>116.73795890024999</c:v>
                </c:pt>
                <c:pt idx="10">
                  <c:v>120.2400976672575</c:v>
                </c:pt>
                <c:pt idx="11">
                  <c:v>124.44850108561151</c:v>
                </c:pt>
                <c:pt idx="12">
                  <c:v>128.8041986236079</c:v>
                </c:pt>
              </c:numCache>
            </c:numRef>
          </c:val>
        </c:ser>
        <c:ser>
          <c:idx val="2"/>
          <c:order val="2"/>
          <c:tx>
            <c:strRef>
              <c:f>Projections!$F$60</c:f>
              <c:strCache>
                <c:ptCount val="1"/>
                <c:pt idx="0">
                  <c:v>RevPAR</c:v>
                </c:pt>
              </c:strCache>
            </c:strRef>
          </c:tx>
          <c:cat>
            <c:numRef>
              <c:f>Projections!$C$61:$C$73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Projections!$F$61:$F$73</c:f>
              <c:numCache>
                <c:formatCode>"$"#,##0.00</c:formatCode>
                <c:ptCount val="13"/>
                <c:pt idx="0">
                  <c:v>62.32</c:v>
                </c:pt>
                <c:pt idx="1">
                  <c:v>65.23</c:v>
                </c:pt>
                <c:pt idx="2">
                  <c:v>71.540000000000006</c:v>
                </c:pt>
                <c:pt idx="3">
                  <c:v>62.87</c:v>
                </c:pt>
                <c:pt idx="4">
                  <c:v>46.16</c:v>
                </c:pt>
                <c:pt idx="5">
                  <c:v>55.09</c:v>
                </c:pt>
                <c:pt idx="6">
                  <c:v>58.945330332000005</c:v>
                </c:pt>
                <c:pt idx="7">
                  <c:v>62.835722133912007</c:v>
                </c:pt>
                <c:pt idx="8">
                  <c:v>68.280437456815477</c:v>
                </c:pt>
                <c:pt idx="9">
                  <c:v>72.438716097935554</c:v>
                </c:pt>
                <c:pt idx="10">
                  <c:v>76.104115132491089</c:v>
                </c:pt>
                <c:pt idx="11">
                  <c:v>80.34311434537085</c:v>
                </c:pt>
                <c:pt idx="12">
                  <c:v>84.818225814407995</c:v>
                </c:pt>
              </c:numCache>
            </c:numRef>
          </c:val>
        </c:ser>
        <c:axId val="101984512"/>
        <c:axId val="101999744"/>
      </c:barChart>
      <c:lineChart>
        <c:grouping val="standard"/>
        <c:ser>
          <c:idx val="0"/>
          <c:order val="0"/>
          <c:tx>
            <c:strRef>
              <c:f>Projections!$D$60</c:f>
              <c:strCache>
                <c:ptCount val="1"/>
                <c:pt idx="0">
                  <c:v>OCC</c:v>
                </c:pt>
              </c:strCache>
            </c:strRef>
          </c:tx>
          <c:cat>
            <c:numRef>
              <c:f>Projections!$C$61:$C$73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Projections!$D$61:$D$73</c:f>
              <c:numCache>
                <c:formatCode>0.00%</c:formatCode>
                <c:ptCount val="13"/>
                <c:pt idx="0">
                  <c:v>0.625</c:v>
                </c:pt>
                <c:pt idx="1">
                  <c:v>0.59199999999999997</c:v>
                </c:pt>
                <c:pt idx="2">
                  <c:v>0.58399999999999996</c:v>
                </c:pt>
                <c:pt idx="3">
                  <c:v>0.501</c:v>
                </c:pt>
                <c:pt idx="4">
                  <c:v>0.42299999999999999</c:v>
                </c:pt>
                <c:pt idx="5">
                  <c:v>0.51800000000000002</c:v>
                </c:pt>
                <c:pt idx="6">
                  <c:v>0.54908000000000001</c:v>
                </c:pt>
                <c:pt idx="7">
                  <c:v>0.57104320000000008</c:v>
                </c:pt>
                <c:pt idx="8">
                  <c:v>0.60245057600000007</c:v>
                </c:pt>
                <c:pt idx="9">
                  <c:v>0.62052409328000013</c:v>
                </c:pt>
                <c:pt idx="10">
                  <c:v>0.63293457514560014</c:v>
                </c:pt>
                <c:pt idx="11">
                  <c:v>0.64559326664851213</c:v>
                </c:pt>
                <c:pt idx="12">
                  <c:v>0.65850513198148242</c:v>
                </c:pt>
              </c:numCache>
            </c:numRef>
          </c:val>
        </c:ser>
        <c:marker val="1"/>
        <c:axId val="102008320"/>
        <c:axId val="102001280"/>
      </c:lineChart>
      <c:catAx>
        <c:axId val="101984512"/>
        <c:scaling>
          <c:orientation val="minMax"/>
        </c:scaling>
        <c:axPos val="b"/>
        <c:numFmt formatCode="General" sourceLinked="1"/>
        <c:tickLblPos val="nextTo"/>
        <c:crossAx val="101999744"/>
        <c:crosses val="autoZero"/>
        <c:auto val="1"/>
        <c:lblAlgn val="ctr"/>
        <c:lblOffset val="100"/>
      </c:catAx>
      <c:valAx>
        <c:axId val="101999744"/>
        <c:scaling>
          <c:orientation val="minMax"/>
        </c:scaling>
        <c:axPos val="l"/>
        <c:majorGridlines/>
        <c:numFmt formatCode="&quot;$&quot;#,##0" sourceLinked="0"/>
        <c:tickLblPos val="nextTo"/>
        <c:crossAx val="101984512"/>
        <c:crosses val="autoZero"/>
        <c:crossBetween val="between"/>
      </c:valAx>
      <c:valAx>
        <c:axId val="102001280"/>
        <c:scaling>
          <c:orientation val="minMax"/>
          <c:max val="1"/>
        </c:scaling>
        <c:axPos val="r"/>
        <c:numFmt formatCode="0%" sourceLinked="0"/>
        <c:tickLblPos val="nextTo"/>
        <c:crossAx val="102008320"/>
        <c:crosses val="max"/>
        <c:crossBetween val="between"/>
      </c:valAx>
      <c:catAx>
        <c:axId val="102008320"/>
        <c:scaling>
          <c:orientation val="minMax"/>
        </c:scaling>
        <c:delete val="1"/>
        <c:axPos val="b"/>
        <c:numFmt formatCode="General" sourceLinked="1"/>
        <c:tickLblPos val="none"/>
        <c:crossAx val="102001280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0.61874</cdr:x>
      <cdr:y>0.17926</cdr:y>
    </cdr:from>
    <cdr:to>
      <cdr:x>0.61874</cdr:x>
      <cdr:y>0.9557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5091954" y="811307"/>
          <a:ext cx="0" cy="3514164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accent6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0.62418</cdr:x>
      <cdr:y>0.17728</cdr:y>
    </cdr:from>
    <cdr:to>
      <cdr:x>0.73529</cdr:x>
      <cdr:y>0.37931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36776" y="8023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Recession </a:t>
          </a:r>
        </a:p>
        <a:p xmlns:a="http://schemas.openxmlformats.org/drawingml/2006/main">
          <a:r>
            <a:rPr lang="en-US" dirty="0" smtClean="0"/>
            <a:t>hits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0.41014</cdr:x>
      <cdr:y>0.1916</cdr:y>
    </cdr:from>
    <cdr:to>
      <cdr:x>0.41014</cdr:x>
      <cdr:y>0.89988</cdr:y>
    </cdr:to>
    <cdr:sp macro="" textlink="">
      <cdr:nvSpPr>
        <cdr:cNvPr id="3" name="Straight Connector 2"/>
        <cdr:cNvSpPr/>
      </cdr:nvSpPr>
      <cdr:spPr>
        <a:xfrm xmlns:a="http://schemas.openxmlformats.org/drawingml/2006/main" rot="5400000" flipH="1" flipV="1">
          <a:off x="2201542" y="2330007"/>
          <a:ext cx="3023953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0.76345</cdr:x>
      <cdr:y>0.19358</cdr:y>
    </cdr:from>
    <cdr:to>
      <cdr:x>0.76345</cdr:x>
      <cdr:y>0.90186</cdr:y>
    </cdr:to>
    <cdr:sp macro="" textlink="">
      <cdr:nvSpPr>
        <cdr:cNvPr id="4" name="Straight Connector 3"/>
        <cdr:cNvSpPr/>
      </cdr:nvSpPr>
      <cdr:spPr>
        <a:xfrm xmlns:a="http://schemas.openxmlformats.org/drawingml/2006/main" rot="5400000" flipH="1" flipV="1">
          <a:off x="4680085" y="2478965"/>
          <a:ext cx="3205649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0.64777</cdr:x>
      <cdr:y>0.19242</cdr:y>
    </cdr:from>
    <cdr:to>
      <cdr:x>0.64777</cdr:x>
      <cdr:y>0.8919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4067175" y="704850"/>
          <a:ext cx="0" cy="256222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0.52905</cdr:x>
      <cdr:y>0.3245</cdr:y>
    </cdr:from>
    <cdr:to>
      <cdr:x>0.52905</cdr:x>
      <cdr:y>0.88079</cdr:y>
    </cdr:to>
    <cdr:sp macro="" textlink="">
      <cdr:nvSpPr>
        <cdr:cNvPr id="2" name="Straight Connector 1"/>
        <cdr:cNvSpPr/>
      </cdr:nvSpPr>
      <cdr:spPr>
        <a:xfrm xmlns:a="http://schemas.openxmlformats.org/drawingml/2006/main" flipV="1">
          <a:off x="2765052" y="878541"/>
          <a:ext cx="0" cy="150607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-3313019" y="-4043082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ln w="28575"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0.5266</cdr:x>
      <cdr:y>0.3088</cdr:y>
    </cdr:from>
    <cdr:to>
      <cdr:x>0.5266</cdr:x>
      <cdr:y>0.89832</cdr:y>
    </cdr:to>
    <cdr:sp macro="" textlink="">
      <cdr:nvSpPr>
        <cdr:cNvPr id="5" name="Straight Connector 4"/>
        <cdr:cNvSpPr/>
      </cdr:nvSpPr>
      <cdr:spPr>
        <a:xfrm xmlns:a="http://schemas.openxmlformats.org/drawingml/2006/main" flipV="1">
          <a:off x="2612652" y="788894"/>
          <a:ext cx="0" cy="150607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40793-6066-4E07-BE8E-C717A21D5B88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61B29-34F5-465E-8D18-159B1387AD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chart" Target="../charts/chart10.xml"/><Relationship Id="rId4" Type="http://schemas.openxmlformats.org/officeDocument/2006/relationships/package" Target="../embeddings/Microsoft_Office_Excel_Worksheet2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81000" y="-1752600"/>
            <a:ext cx="8382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aseline="0" smtClean="0">
                <a:latin typeface="Times New Roman"/>
              </a:rPr>
              <a:t>	</a:t>
            </a:r>
            <a:r>
              <a:rPr lang="ja-JP" altLang="en-US" sz="16400" baseline="0" smtClean="0">
                <a:solidFill>
                  <a:srgbClr val="4F81BD"/>
                </a:solidFill>
                <a:latin typeface="Times New Roman"/>
              </a:rPr>
              <a:t>	</a:t>
            </a:r>
            <a:endParaRPr lang="en-US" altLang="ja-JP" baseline="0" dirty="0" smtClean="0">
              <a:solidFill>
                <a:srgbClr val="4F81BD"/>
              </a:solidFill>
              <a:latin typeface="Times New Roman"/>
            </a:endParaRPr>
          </a:p>
          <a:p>
            <a:r>
              <a:rPr lang="ja-JP" altLang="en-US" sz="3200" baseline="0" smtClean="0">
                <a:latin typeface="Times New Roman"/>
              </a:rPr>
              <a:t>	</a:t>
            </a:r>
            <a:endParaRPr lang="en-US" altLang="ja-JP" baseline="0" dirty="0" smtClean="0">
              <a:latin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762000"/>
            <a:ext cx="4724400" cy="3505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ja-JP" sz="4800" baseline="0" dirty="0" smtClean="0">
                <a:latin typeface="Cambria"/>
              </a:rPr>
              <a:t>Hotel Industry Update for </a:t>
            </a:r>
            <a:r>
              <a:rPr lang="en-US" altLang="ja-JP" sz="4800" baseline="0" dirty="0" err="1" smtClean="0">
                <a:latin typeface="Cambria"/>
              </a:rPr>
              <a:t>DuPage</a:t>
            </a:r>
            <a:r>
              <a:rPr lang="en-US" altLang="ja-JP" sz="4800" baseline="0" dirty="0" smtClean="0">
                <a:latin typeface="Cambria"/>
              </a:rPr>
              <a:t> County</a:t>
            </a:r>
            <a:r>
              <a:rPr lang="en-US" altLang="ja-JP" sz="4800" dirty="0" smtClean="0">
                <a:solidFill>
                  <a:srgbClr val="4F81BD"/>
                </a:solidFill>
              </a:rPr>
              <a:t/>
            </a:r>
            <a:br>
              <a:rPr lang="en-US" altLang="ja-JP" sz="4800" dirty="0" smtClean="0">
                <a:solidFill>
                  <a:srgbClr val="4F81BD"/>
                </a:solidFill>
              </a:rPr>
            </a:br>
            <a:endParaRPr lang="en-US" sz="48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4343400"/>
            <a:ext cx="8153400" cy="1524000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dirty="0" smtClean="0">
                <a:latin typeface="Cambria"/>
              </a:rPr>
              <a:t>The building will continue until morale improves.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ja-JP" sz="1300" baseline="0" dirty="0" smtClean="0">
              <a:latin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1300" baseline="0" dirty="0" smtClean="0">
              <a:latin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300" baseline="0" dirty="0" smtClean="0">
                <a:latin typeface="Times New Roman"/>
              </a:rPr>
              <a:t>Compiled By </a:t>
            </a:r>
            <a:r>
              <a:rPr lang="en-US" altLang="ja-JP" sz="1300" baseline="0" dirty="0" err="1" smtClean="0">
                <a:latin typeface="Times New Roman"/>
              </a:rPr>
              <a:t>Ric</a:t>
            </a:r>
            <a:r>
              <a:rPr lang="en-US" altLang="ja-JP" sz="1300" baseline="0" dirty="0" smtClean="0">
                <a:latin typeface="Times New Roman"/>
              </a:rPr>
              <a:t> Mandigo –</a:t>
            </a:r>
            <a:r>
              <a:rPr lang="ja-JP" altLang="en-US" sz="1300" baseline="0" smtClean="0">
                <a:latin typeface="Times New Roman"/>
              </a:rPr>
              <a:t> </a:t>
            </a:r>
            <a:r>
              <a:rPr lang="en-US" altLang="ja-JP" sz="1300" baseline="0" dirty="0" smtClean="0">
                <a:latin typeface="Times New Roman"/>
              </a:rPr>
              <a:t>Senior Consultant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300" baseline="0" dirty="0" smtClean="0">
                <a:latin typeface="Times New Roman"/>
              </a:rPr>
              <a:t> Presented by Ted Mandigo –</a:t>
            </a:r>
            <a:r>
              <a:rPr lang="ja-JP" altLang="en-US" sz="1300" baseline="0" smtClean="0">
                <a:latin typeface="Times New Roman"/>
              </a:rPr>
              <a:t> </a:t>
            </a:r>
            <a:r>
              <a:rPr lang="en-US" altLang="ja-JP" sz="1300" baseline="0" dirty="0" smtClean="0">
                <a:latin typeface="Times New Roman"/>
              </a:rPr>
              <a:t>Director of TR Mandigo &amp; Company </a:t>
            </a:r>
            <a:r>
              <a:rPr lang="ja-JP" altLang="en-US" sz="1300" baseline="0" smtClean="0">
                <a:latin typeface="Times New Roman"/>
              </a:rPr>
              <a:t>                </a:t>
            </a:r>
            <a:endParaRPr lang="en-US" altLang="ja-JP" sz="1300" baseline="0" dirty="0" smtClean="0">
              <a:latin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300" baseline="0" smtClean="0">
                <a:latin typeface="Times New Roman"/>
              </a:rPr>
              <a:t> </a:t>
            </a:r>
            <a:r>
              <a:rPr lang="en-US" altLang="ja-JP" sz="1300" baseline="0" dirty="0" smtClean="0">
                <a:latin typeface="Times New Roman"/>
              </a:rPr>
              <a:t>TR Mandigo &amp;</a:t>
            </a:r>
            <a:r>
              <a:rPr lang="ja-JP" altLang="en-US" sz="1300" baseline="0" smtClean="0">
                <a:latin typeface="Times New Roman"/>
              </a:rPr>
              <a:t> </a:t>
            </a:r>
            <a:r>
              <a:rPr lang="pl-PL" altLang="ja-JP" sz="1300" baseline="0" dirty="0" smtClean="0">
                <a:latin typeface="Times New Roman"/>
              </a:rPr>
              <a:t>Co.          www.trmandigo.com               630 279 8144</a:t>
            </a:r>
            <a:endParaRPr lang="en-US" sz="13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5257800" y="685800"/>
            <a:ext cx="3581400" cy="3276600"/>
          </a:xfrm>
        </p:spPr>
        <p:txBody>
          <a:bodyPr>
            <a:normAutofit/>
          </a:bodyPr>
          <a:lstStyle/>
          <a:p>
            <a:r>
              <a:rPr lang="ja-JP" altLang="en-US" baseline="0" smtClean="0">
                <a:latin typeface="Times New Roman"/>
              </a:rPr>
              <a:t>	</a:t>
            </a:r>
            <a:endParaRPr lang="en-US" altLang="ja-JP" baseline="0" dirty="0" smtClean="0">
              <a:latin typeface="Times New Roman"/>
            </a:endParaRPr>
          </a:p>
          <a:p>
            <a:r>
              <a:rPr lang="en-US" altLang="ja-JP" dirty="0" smtClean="0">
                <a:latin typeface="Cambria"/>
              </a:rPr>
              <a:t>Thursday, August 23,</a:t>
            </a:r>
            <a:br>
              <a:rPr lang="en-US" altLang="ja-JP" dirty="0" smtClean="0">
                <a:latin typeface="Cambria"/>
              </a:rPr>
            </a:br>
            <a:r>
              <a:rPr lang="en-US" altLang="ja-JP" sz="9600" dirty="0" smtClean="0">
                <a:solidFill>
                  <a:srgbClr val="4F81BD"/>
                </a:solidFill>
              </a:rPr>
              <a:t>2012</a:t>
            </a:r>
            <a:endParaRPr lang="en-US" sz="9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75473" y="672351"/>
          <a:ext cx="8393195" cy="4320989"/>
        </p:xfrm>
        <a:graphic>
          <a:graphicData uri="http://schemas.openxmlformats.org/presentationml/2006/ole">
            <p:oleObj spid="_x0000_s16388" name="Worksheet" r:id="rId3" imgW="6105586" imgH="3143366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83792" y="690283"/>
          <a:ext cx="8425669" cy="4285129"/>
        </p:xfrm>
        <a:graphic>
          <a:graphicData uri="http://schemas.openxmlformats.org/presentationml/2006/ole">
            <p:oleObj spid="_x0000_s17411" name="Worksheet" r:id="rId3" imgW="6105586" imgH="3105253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75432" y="690281"/>
          <a:ext cx="8425670" cy="4285130"/>
        </p:xfrm>
        <a:graphic>
          <a:graphicData uri="http://schemas.openxmlformats.org/presentationml/2006/ole">
            <p:oleObj spid="_x0000_s18435" name="Worksheet" r:id="rId3" imgW="6105586" imgH="3105253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Since April 2011, we’re down 9 hotels.</a:t>
            </a:r>
            <a:br>
              <a:rPr lang="en-US" sz="2800" dirty="0" smtClean="0"/>
            </a:br>
            <a:r>
              <a:rPr lang="en-US" sz="2800" dirty="0" smtClean="0"/>
              <a:t> Since December 2010, we’ve lost 1300 rooms.</a:t>
            </a:r>
            <a:br>
              <a:rPr lang="en-US" sz="2800" dirty="0" smtClean="0"/>
            </a:br>
            <a:r>
              <a:rPr lang="en-US" sz="2800" dirty="0" smtClean="0"/>
              <a:t>That’s arguably good news.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err="1" smtClean="0"/>
              <a:t>DuPage</a:t>
            </a:r>
            <a:r>
              <a:rPr lang="en-US" sz="2800" dirty="0" smtClean="0"/>
              <a:t> has had a modest growth in demand of about 2.1%, but supply exploded throughout the 80’s and 90’s.</a:t>
            </a:r>
            <a:br>
              <a:rPr lang="en-US" sz="2800" dirty="0" smtClean="0"/>
            </a:br>
            <a:r>
              <a:rPr lang="en-US" sz="2800" dirty="0" smtClean="0"/>
              <a:t>The large new hotels came online just before the recession, which hurt overall occupancy more than lower demand.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Compared to the Downtown and airport markets, </a:t>
            </a:r>
            <a:r>
              <a:rPr lang="en-US" sz="2800" dirty="0" err="1" smtClean="0"/>
              <a:t>DuPage’s</a:t>
            </a:r>
            <a:r>
              <a:rPr lang="en-US" sz="2800" dirty="0" smtClean="0"/>
              <a:t> success is more closely tied to mid-range business. </a:t>
            </a:r>
            <a:br>
              <a:rPr lang="en-US" sz="2800" dirty="0" smtClean="0"/>
            </a:br>
            <a:r>
              <a:rPr lang="en-US" sz="2800" dirty="0" smtClean="0"/>
              <a:t>It dropped lower and has taken longer to recover.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7224" y="1461248"/>
          <a:ext cx="4141694" cy="263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18212" y="1568823"/>
          <a:ext cx="4473388" cy="2581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224117" y="4231200"/>
          <a:ext cx="4168590" cy="262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645959" y="4187778"/>
          <a:ext cx="4372535" cy="2670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We’re coming out of the recession slowly.  </a:t>
            </a:r>
            <a:br>
              <a:rPr lang="en-US" sz="2800" dirty="0" smtClean="0"/>
            </a:br>
            <a:r>
              <a:rPr lang="en-US" sz="2800" dirty="0" smtClean="0"/>
              <a:t>Each month, on average is better than the year before.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Projections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55106" cy="4666129"/>
          </a:xfrm>
        </p:spPr>
        <p:txBody>
          <a:bodyPr>
            <a:normAutofit/>
          </a:bodyPr>
          <a:lstStyle/>
          <a:p>
            <a:r>
              <a:rPr lang="en-US" dirty="0"/>
              <a:t>We lost a lot of ground on ADR during the recession, so it will take some time for rate to recover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Our </a:t>
            </a:r>
            <a:r>
              <a:rPr lang="en-US" dirty="0"/>
              <a:t>projections are essentially unchanged from February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anticipate that economic activity and commercial demand increases should make up for additional supply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Historically, we have overestimated ADR and underestimated occupancy.</a:t>
            </a:r>
            <a:r>
              <a:rPr lang="en-US" dirty="0" smtClean="0"/>
              <a:t>  We have been fairly accurate </a:t>
            </a:r>
            <a:r>
              <a:rPr lang="en-US" dirty="0" smtClean="0"/>
              <a:t>with </a:t>
            </a:r>
            <a:r>
              <a:rPr lang="en-US" dirty="0" err="1" smtClean="0"/>
              <a:t>RevPAR</a:t>
            </a:r>
            <a:r>
              <a:rPr lang="en-US" dirty="0" smtClean="0"/>
              <a:t>, </a:t>
            </a:r>
            <a:r>
              <a:rPr lang="en-US" dirty="0" smtClean="0"/>
              <a:t>within </a:t>
            </a:r>
            <a:r>
              <a:rPr lang="en-US" dirty="0" smtClean="0"/>
              <a:t>.5%.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8" y="274638"/>
            <a:ext cx="8211671" cy="175138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Our Projections going forward are fairly conservative.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38673" y="2300007"/>
          <a:ext cx="2447925" cy="3638550"/>
        </p:xfrm>
        <a:graphic>
          <a:graphicData uri="http://schemas.openxmlformats.org/presentationml/2006/ole">
            <p:oleObj spid="_x0000_s14338" name="Worksheet" r:id="rId3" imgW="2447793" imgH="3638563" progId="Excel.Sheet.12">
              <p:embed/>
            </p:oleObj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677037" y="2314649"/>
          <a:ext cx="6278704" cy="366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447" y="283602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Full service and Extended Stay are anticipated to perform somewhat differently from the overall market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27294" y="1371600"/>
          <a:ext cx="5226423" cy="2707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604838" y="2540094"/>
          <a:ext cx="2447925" cy="3248025"/>
        </p:xfrm>
        <a:graphic>
          <a:graphicData uri="http://schemas.openxmlformats.org/presentationml/2006/ole">
            <p:oleObj spid="_x0000_s15364" name="Worksheet" r:id="rId4" imgW="2447793" imgH="3247974" progId="Excel.Sheet.12">
              <p:embed/>
            </p:oleObj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313019" y="4043082"/>
          <a:ext cx="4961405" cy="2554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moving forward: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Slow growth in occupancy:  Around 2% compound annual rate.</a:t>
            </a:r>
          </a:p>
          <a:p>
            <a:pPr>
              <a:buNone/>
            </a:pPr>
            <a:r>
              <a:rPr lang="en-US" dirty="0" smtClean="0"/>
              <a:t>Growth in Rate at 3% annually, will take until 2014 to get back to 2007 levels</a:t>
            </a:r>
          </a:p>
          <a:p>
            <a:pPr>
              <a:buNone/>
            </a:pPr>
            <a:r>
              <a:rPr lang="en-US" dirty="0" err="1" smtClean="0"/>
              <a:t>RevPAR</a:t>
            </a:r>
            <a:r>
              <a:rPr lang="en-US" dirty="0" smtClean="0"/>
              <a:t> growth at about 4.5% annually, with fairly steady growth rate.</a:t>
            </a:r>
          </a:p>
          <a:p>
            <a:pPr>
              <a:buNone/>
            </a:pPr>
            <a:r>
              <a:rPr lang="en-US" dirty="0" smtClean="0"/>
              <a:t>Increased leisure and group leisure</a:t>
            </a:r>
          </a:p>
          <a:p>
            <a:pPr>
              <a:buNone/>
            </a:pPr>
            <a:r>
              <a:rPr lang="en-US" dirty="0" smtClean="0"/>
              <a:t>Continued pressure on ADR for corporate rate business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306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Microsoft Office Excel Worksheet</vt:lpstr>
      <vt:lpstr>Hotel Industry Update for DuPage County </vt:lpstr>
      <vt:lpstr>Since April 2011, we’re down 9 hotels.  Since December 2010, we’ve lost 1300 rooms. That’s arguably good news.</vt:lpstr>
      <vt:lpstr>DuPage has had a modest growth in demand of about 2.1%, but supply exploded throughout the 80’s and 90’s. The large new hotels came online just before the recession, which hurt overall occupancy more than lower demand.</vt:lpstr>
      <vt:lpstr>Compared to the Downtown and airport markets, DuPage’s success is more closely tied to mid-range business.  It dropped lower and has taken longer to recover.</vt:lpstr>
      <vt:lpstr>We’re coming out of the recession slowly.   Each month, on average is better than the year before.</vt:lpstr>
      <vt:lpstr>Notes on Projections</vt:lpstr>
      <vt:lpstr>Our Projections going forward are fairly conservative. </vt:lpstr>
      <vt:lpstr>Full service and Extended Stay are anticipated to perform somewhat differently from the overall market</vt:lpstr>
      <vt:lpstr>Trends moving forward:</vt:lpstr>
      <vt:lpstr>Slide 10</vt:lpstr>
      <vt:lpstr>Slide 11</vt:lpstr>
      <vt:lpstr>Slide 12</vt:lpstr>
    </vt:vector>
  </TitlesOfParts>
  <Company>TR Mandigo &amp;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Ted Mandigo</dc:creator>
  <cp:lastModifiedBy>Ted Mandigo</cp:lastModifiedBy>
  <cp:revision>12</cp:revision>
  <dcterms:created xsi:type="dcterms:W3CDTF">2012-08-23T15:11:09Z</dcterms:created>
  <dcterms:modified xsi:type="dcterms:W3CDTF">2012-08-23T18:32:21Z</dcterms:modified>
</cp:coreProperties>
</file>